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_rels/slideMaster5.xml.rels" ContentType="application/vnd.openxmlformats-package.relationships+xml"/>
  <Override PartName="/ppt/slideMasters/_rels/slideMaster2.xml.rels" ContentType="application/vnd.openxmlformats-package.relationships+xml"/>
  <Override PartName="/ppt/slideMasters/_rels/slideMaster4.xml.rels" ContentType="application/vnd.openxmlformats-package.relationships+xml"/>
  <Override PartName="/ppt/slideMasters/_rels/slideMaster1.xml.rels" ContentType="application/vnd.openxmlformats-package.relationships+xml"/>
  <Override PartName="/ppt/slideMasters/_rels/slideMaster3.xml.rels" ContentType="application/vnd.openxmlformats-package.relationship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_rels/presentation.xml.rels" ContentType="application/vnd.openxmlformats-package.relationships+xml"/>
  <Override PartName="/ppt/media/image23.jpeg" ContentType="image/jpeg"/>
  <Override PartName="/ppt/media/image12.png" ContentType="image/png"/>
  <Override PartName="/ppt/media/image21.jpeg" ContentType="image/jpeg"/>
  <Override PartName="/ppt/media/image29.png" ContentType="image/png"/>
  <Override PartName="/ppt/media/image18.png" ContentType="image/png"/>
  <Override PartName="/ppt/media/image17.png" ContentType="image/png"/>
  <Override PartName="/ppt/media/image16.jpeg" ContentType="image/jpeg"/>
  <Override PartName="/ppt/media/image15.jpeg" ContentType="image/jpeg"/>
  <Override PartName="/ppt/media/image24.png" ContentType="image/png"/>
  <Override PartName="/ppt/media/image1.png" ContentType="image/png"/>
  <Override PartName="/ppt/media/image31.png" ContentType="image/png"/>
  <Override PartName="/ppt/media/image25.png" ContentType="image/png"/>
  <Override PartName="/ppt/media/image19.jpeg" ContentType="image/jpeg"/>
  <Override PartName="/ppt/media/image42.jpeg" ContentType="image/jpeg"/>
  <Override PartName="/ppt/media/image2.png" ContentType="image/png"/>
  <Override PartName="/ppt/media/image32.png" ContentType="image/png"/>
  <Override PartName="/ppt/media/image26.png" ContentType="image/png"/>
  <Override PartName="/ppt/media/image3.png" ContentType="image/png"/>
  <Override PartName="/ppt/media/image33.png" ContentType="image/png"/>
  <Override PartName="/ppt/media/image27.png" ContentType="image/png"/>
  <Override PartName="/ppt/media/image4.png" ContentType="image/png"/>
  <Override PartName="/ppt/media/image28.png" ContentType="image/png"/>
  <Override PartName="/ppt/media/image5.png" ContentType="image/png"/>
  <Override PartName="/ppt/media/image35.png" ContentType="image/png"/>
  <Override PartName="/ppt/media/image43.jpeg" ContentType="image/jpeg"/>
  <Override PartName="/ppt/media/image36.jpeg" ContentType="image/jpeg"/>
  <Override PartName="/ppt/media/image40.png" ContentType="image/png"/>
  <Override PartName="/ppt/media/image44.jpeg" ContentType="image/jpeg"/>
  <Override PartName="/ppt/media/image49.jpeg" ContentType="image/jpeg"/>
  <Override PartName="/ppt/media/image20.jpeg" ContentType="image/jpeg"/>
  <Override PartName="/ppt/media/image45.jpeg" ContentType="image/jpeg"/>
  <Override PartName="/ppt/media/image50.jpeg" ContentType="image/jpeg"/>
  <Override PartName="/ppt/media/image13.png" ContentType="image/png"/>
  <Override PartName="/ppt/media/image46.jpeg" ContentType="image/jpeg"/>
  <Override PartName="/ppt/media/image51.jpeg" ContentType="image/jpeg"/>
  <Override PartName="/ppt/media/image47.jpeg" ContentType="image/jpeg"/>
  <Override PartName="/ppt/media/image52.jpeg" ContentType="image/jpeg"/>
  <Override PartName="/ppt/media/image38.png" ContentType="image/png"/>
  <Override PartName="/ppt/media/image39.jpeg" ContentType="image/jpeg"/>
  <Override PartName="/ppt/media/image8.png" ContentType="image/png"/>
  <Override PartName="/ppt/media/image54.png" ContentType="image/png"/>
  <Override PartName="/ppt/media/image14.jpeg" ContentType="image/jpeg"/>
  <Override PartName="/ppt/media/image41.png" ContentType="image/png"/>
  <Override PartName="/ppt/media/image48.jpeg" ContentType="image/jpeg"/>
  <Override PartName="/ppt/media/image53.png" ContentType="image/png"/>
  <Override PartName="/ppt/media/image30.png" ContentType="image/png"/>
  <Override PartName="/ppt/media/image37.png" ContentType="image/png"/>
  <Override PartName="/ppt/media/image34.jpeg" ContentType="image/jpeg"/>
  <Override PartName="/ppt/media/image7.png" ContentType="image/png"/>
  <Override PartName="/ppt/media/image9.png" ContentType="image/png"/>
  <Override PartName="/ppt/media/image22.jpeg" ContentType="image/jpeg"/>
  <Override PartName="/ppt/media/image11.png" ContentType="image/png"/>
  <Override PartName="/ppt/media/image6.png" ContentType="image/png"/>
  <Override PartName="/ppt/media/image10.png" ContentType="image/png"/>
  <Override PartName="/ppt/slideLayouts/_rels/slideLayout52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30.xml.rels" ContentType="application/vnd.openxmlformats-package.relationships+xml"/>
  <Override PartName="/ppt/slideLayouts/_rels/slideLayout38.xml.rels" ContentType="application/vnd.openxmlformats-package.relationships+xml"/>
  <Override PartName="/ppt/slideLayouts/_rels/slideLayout45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31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32.xml.rels" ContentType="application/vnd.openxmlformats-package.relationships+xml"/>
  <Override PartName="/ppt/slideLayouts/_rels/slideLayout25.xml.rels" ContentType="application/vnd.openxmlformats-package.relationships+xml"/>
  <Override PartName="/ppt/slideLayouts/_rels/slideLayout26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36.xml.rels" ContentType="application/vnd.openxmlformats-package.relationships+xml"/>
  <Override PartName="/ppt/slideLayouts/_rels/slideLayout43.xml.rels" ContentType="application/vnd.openxmlformats-package.relationships+xml"/>
  <Override PartName="/ppt/slideLayouts/_rels/slideLayout27.xml.rels" ContentType="application/vnd.openxmlformats-package.relationships+xml"/>
  <Override PartName="/ppt/slideLayouts/_rels/slideLayout41.xml.rels" ContentType="application/vnd.openxmlformats-package.relationships+xml"/>
  <Override PartName="/ppt/slideLayouts/_rels/slideLayout49.xml.rels" ContentType="application/vnd.openxmlformats-package.relationships+xml"/>
  <Override PartName="/ppt/slideLayouts/_rels/slideLayout34.xml.rels" ContentType="application/vnd.openxmlformats-package.relationships+xml"/>
  <Override PartName="/ppt/slideLayouts/_rels/slideLayout50.xml.rels" ContentType="application/vnd.openxmlformats-package.relationships+xml"/>
  <Override PartName="/ppt/slideLayouts/_rels/slideLayout47.xml.rels" ContentType="application/vnd.openxmlformats-package.relationships+xml"/>
  <Override PartName="/ppt/slideLayouts/_rels/slideLayout54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29.xml.rels" ContentType="application/vnd.openxmlformats-package.relationships+xml"/>
  <Override PartName="/ppt/slideLayouts/_rels/slideLayout33.xml.rels" ContentType="application/vnd.openxmlformats-package.relationships+xml"/>
  <Override PartName="/ppt/slideLayouts/_rels/slideLayout48.xml.rels" ContentType="application/vnd.openxmlformats-package.relationships+xml"/>
  <Override PartName="/ppt/slideLayouts/_rels/slideLayout39.xml.rels" ContentType="application/vnd.openxmlformats-package.relationships+xml"/>
  <Override PartName="/ppt/slideLayouts/_rels/slideLayout40.xml.rels" ContentType="application/vnd.openxmlformats-package.relationships+xml"/>
  <Override PartName="/ppt/slideLayouts/_rels/slideLayout55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28.xml.rels" ContentType="application/vnd.openxmlformats-package.relationships+xml"/>
  <Override PartName="/ppt/slideLayouts/_rels/slideLayout37.xml.rels" ContentType="application/vnd.openxmlformats-package.relationships+xml"/>
  <Override PartName="/ppt/slideLayouts/_rels/slideLayout44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59.xml.rels" ContentType="application/vnd.openxmlformats-package.relationships+xml"/>
  <Override PartName="/ppt/slideLayouts/_rels/slideLayout56.xml.rels" ContentType="application/vnd.openxmlformats-package.relationships+xml"/>
  <Override PartName="/ppt/slideLayouts/_rels/slideLayout60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57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35.xml.rels" ContentType="application/vnd.openxmlformats-package.relationships+xml"/>
  <Override PartName="/ppt/slideLayouts/_rels/slideLayout42.xml.rels" ContentType="application/vnd.openxmlformats-package.relationships+xml"/>
  <Override PartName="/ppt/slideLayouts/_rels/slideLayout51.xml.rels" ContentType="application/vnd.openxmlformats-package.relationships+xml"/>
  <Override PartName="/ppt/slideLayouts/_rels/slideLayout58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46.xml.rels" ContentType="application/vnd.openxmlformats-package.relationships+xml"/>
  <Override PartName="/ppt/slideLayouts/_rels/slideLayout53.xml.rels" ContentType="application/vnd.openxmlformats-package.relationships+xml"/>
  <Override PartName="/ppt/slideLayouts/slideLayout56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s/slide56.xml" ContentType="application/vnd.openxmlformats-officedocument.presentationml.slide+xml"/>
  <Override PartName="/ppt/slides/slide55.xml" ContentType="application/vnd.openxmlformats-officedocument.presentationml.slide+xml"/>
  <Override PartName="/ppt/slides/slide54.xml" ContentType="application/vnd.openxmlformats-officedocument.presentationml.slide+xml"/>
  <Override PartName="/ppt/slides/slide53.xml" ContentType="application/vnd.openxmlformats-officedocument.presentationml.slide+xml"/>
  <Override PartName="/ppt/slides/slide52.xml" ContentType="application/vnd.openxmlformats-officedocument.presentationml.slide+xml"/>
  <Override PartName="/ppt/slides/slide51.xml" ContentType="application/vnd.openxmlformats-officedocument.presentationml.slide+xml"/>
  <Override PartName="/ppt/slides/slide50.xml" ContentType="application/vnd.openxmlformats-officedocument.presentationml.slide+xml"/>
  <Override PartName="/ppt/slides/slide46.xml" ContentType="application/vnd.openxmlformats-officedocument.presentationml.slide+xml"/>
  <Override PartName="/ppt/slides/slide45.xml" ContentType="application/vnd.openxmlformats-officedocument.presentationml.slide+xml"/>
  <Override PartName="/ppt/slides/slide39.xml" ContentType="application/vnd.openxmlformats-officedocument.presentationml.slide+xml"/>
  <Override PartName="/ppt/slides/slide38.xml" ContentType="application/vnd.openxmlformats-officedocument.presentationml.slide+xml"/>
  <Override PartName="/ppt/slides/slide37.xml" ContentType="application/vnd.openxmlformats-officedocument.presentationml.slide+xml"/>
  <Override PartName="/ppt/slides/slide36.xml" ContentType="application/vnd.openxmlformats-officedocument.presentationml.slide+xml"/>
  <Override PartName="/ppt/slides/slide35.xml" ContentType="application/vnd.openxmlformats-officedocument.presentationml.slide+xml"/>
  <Override PartName="/ppt/slides/slide34.xml" ContentType="application/vnd.openxmlformats-officedocument.presentationml.slide+xml"/>
  <Override PartName="/ppt/slides/slide33.xml" ContentType="application/vnd.openxmlformats-officedocument.presentationml.slide+xml"/>
  <Override PartName="/ppt/slides/slide32.xml" ContentType="application/vnd.openxmlformats-officedocument.presentationml.slide+xml"/>
  <Override PartName="/ppt/slides/slide19.xml" ContentType="application/vnd.openxmlformats-officedocument.presentationml.slide+xml"/>
  <Override PartName="/ppt/slides/slide61.xml" ContentType="application/vnd.openxmlformats-officedocument.presentationml.slide+xml"/>
  <Override PartName="/ppt/slides/slide21.xml" ContentType="application/vnd.openxmlformats-officedocument.presentationml.slide+xml"/>
  <Override PartName="/ppt/slides/slide58.xml" ContentType="application/vnd.openxmlformats-officedocument.presentationml.slide+xml"/>
  <Override PartName="/ppt/slides/slide22.xml" ContentType="application/vnd.openxmlformats-officedocument.presentationml.slide+xml"/>
  <Override PartName="/ppt/slides/slide59.xml" ContentType="application/vnd.openxmlformats-officedocument.presentationml.slide+xml"/>
  <Override PartName="/ppt/slides/slide23.xml" ContentType="application/vnd.openxmlformats-officedocument.presentationml.slide+xml"/>
  <Override PartName="/ppt/slides/slide60.xml" ContentType="application/vnd.openxmlformats-officedocument.presentationml.slide+xml"/>
  <Override PartName="/ppt/slides/slide18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62.xml" ContentType="application/vnd.openxmlformats-officedocument.presentationml.slide+xml"/>
  <Override PartName="/ppt/slides/slide26.xml" ContentType="application/vnd.openxmlformats-officedocument.presentationml.slide+xml"/>
  <Override PartName="/ppt/slides/slide63.xml" ContentType="application/vnd.openxmlformats-officedocument.presentationml.slide+xml"/>
  <Override PartName="/ppt/slides/slide76.xml" ContentType="application/vnd.openxmlformats-officedocument.presentationml.slide+xml"/>
  <Override PartName="/ppt/slides/slide27.xml" ContentType="application/vnd.openxmlformats-officedocument.presentationml.slide+xml"/>
  <Override PartName="/ppt/slides/slide64.xml" ContentType="application/vnd.openxmlformats-officedocument.presentationml.slide+xml"/>
  <Override PartName="/ppt/slides/slide75.xml" ContentType="application/vnd.openxmlformats-officedocument.presentationml.slide+xml"/>
  <Override PartName="/ppt/slides/slide74.xml" ContentType="application/vnd.openxmlformats-officedocument.presentationml.slide+xml"/>
  <Override PartName="/ppt/slides/slide2.xml" ContentType="application/vnd.openxmlformats-officedocument.presentationml.slide+xml"/>
  <Override PartName="/ppt/slides/slide73.xml" ContentType="application/vnd.openxmlformats-officedocument.presentationml.slide+xml"/>
  <Override PartName="/ppt/slides/slide1.xml" ContentType="application/vnd.openxmlformats-officedocument.presentationml.slide+xml"/>
  <Override PartName="/ppt/slides/slide72.xml" ContentType="application/vnd.openxmlformats-officedocument.presentationml.slide+xml"/>
  <Override PartName="/ppt/slides/slide71.xml" ContentType="application/vnd.openxmlformats-officedocument.presentationml.slide+xml"/>
  <Override PartName="/ppt/slides/slide29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28.xml" ContentType="application/vnd.openxmlformats-officedocument.presentationml.slide+xml"/>
  <Override PartName="/ppt/slides/slide68.xml" ContentType="application/vnd.openxmlformats-officedocument.presentationml.slide+xml"/>
  <Override PartName="/ppt/slides/slide31.xml" ContentType="application/vnd.openxmlformats-officedocument.presentationml.slide+xml"/>
  <Override PartName="/ppt/slides/slide67.xml" ContentType="application/vnd.openxmlformats-officedocument.presentationml.slide+xml"/>
  <Override PartName="/ppt/slides/slide30.xml" ContentType="application/vnd.openxmlformats-officedocument.presentationml.slide+xml"/>
  <Override PartName="/ppt/slides/slide66.xml" ContentType="application/vnd.openxmlformats-officedocument.presentationml.slide+xml"/>
  <Override PartName="/ppt/slides/slide65.xml" ContentType="application/vnd.openxmlformats-officedocument.presentationml.slide+xml"/>
  <Override PartName="/ppt/slides/slide20.xml" ContentType="application/vnd.openxmlformats-officedocument.presentationml.slide+xml"/>
  <Override PartName="/ppt/slides/slide57.xml" ContentType="application/vnd.openxmlformats-officedocument.presentationml.slide+xml"/>
  <Override PartName="/ppt/slides/slide17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14.xml" ContentType="application/vnd.openxmlformats-officedocument.presentationml.slide+xml"/>
  <Override PartName="/ppt/slides/slide7.xml" ContentType="application/vnd.openxmlformats-officedocument.presentationml.slide+xml"/>
  <Override PartName="/ppt/slides/slide42.xml" ContentType="application/vnd.openxmlformats-officedocument.presentationml.slide+xml"/>
  <Override PartName="/ppt/slides/slide3.xml" ContentType="application/vnd.openxmlformats-officedocument.presentationml.slide+xml"/>
  <Override PartName="/ppt/slides/slide10.xml" ContentType="application/vnd.openxmlformats-officedocument.presentationml.slide+xml"/>
  <Override PartName="/ppt/slides/slide47.xml" ContentType="application/vnd.openxmlformats-officedocument.presentationml.slide+xml"/>
  <Override PartName="/ppt/slides/slide15.xml" ContentType="application/vnd.openxmlformats-officedocument.presentationml.slide+xml"/>
  <Override PartName="/ppt/slides/slide8.xml" ContentType="application/vnd.openxmlformats-officedocument.presentationml.slide+xml"/>
  <Override PartName="/ppt/slides/slide43.xml" ContentType="application/vnd.openxmlformats-officedocument.presentationml.slide+xml"/>
  <Override PartName="/ppt/slides/slide4.xml" ContentType="application/vnd.openxmlformats-officedocument.presentationml.slide+xml"/>
  <Override PartName="/ppt/slides/slide11.xml" ContentType="application/vnd.openxmlformats-officedocument.presentationml.slide+xml"/>
  <Override PartName="/ppt/slides/slide48.xml" ContentType="application/vnd.openxmlformats-officedocument.presentationml.slide+xml"/>
  <Override PartName="/ppt/slides/slide16.xml" ContentType="application/vnd.openxmlformats-officedocument.presentationml.slide+xml"/>
  <Override PartName="/ppt/slides/slide9.xml" ContentType="application/vnd.openxmlformats-officedocument.presentationml.slide+xml"/>
  <Override PartName="/ppt/slides/slide44.xml" ContentType="application/vnd.openxmlformats-officedocument.presentationml.slide+xml"/>
  <Override PartName="/ppt/slides/slide5.xml" ContentType="application/vnd.openxmlformats-officedocument.presentationml.slide+xml"/>
  <Override PartName="/ppt/slides/slide12.xml" ContentType="application/vnd.openxmlformats-officedocument.presentationml.slide+xml"/>
  <Override PartName="/ppt/slides/slide49.xml" ContentType="application/vnd.openxmlformats-officedocument.presentationml.slide+xml"/>
  <Override PartName="/ppt/slides/_rels/slide6.xml.rels" ContentType="application/vnd.openxmlformats-package.relationships+xml"/>
  <Override PartName="/ppt/slides/_rels/slide41.xml.rels" ContentType="application/vnd.openxmlformats-package.relationships+xml"/>
  <Override PartName="/ppt/slides/_rels/slide49.xml.rels" ContentType="application/vnd.openxmlformats-package.relationships+xml"/>
  <Override PartName="/ppt/slides/_rels/slide12.xml.rels" ContentType="application/vnd.openxmlformats-package.relationships+xml"/>
  <Override PartName="/ppt/slides/_rels/slide18.xml.rels" ContentType="application/vnd.openxmlformats-package.relationships+xml"/>
  <Override PartName="/ppt/slides/_rels/slide22.xml.rels" ContentType="application/vnd.openxmlformats-package.relationships+xml"/>
  <Override PartName="/ppt/slides/_rels/slide42.xml.rels" ContentType="application/vnd.openxmlformats-package.relationships+xml"/>
  <Override PartName="/ppt/slides/_rels/slide7.xml.rels" ContentType="application/vnd.openxmlformats-package.relationships+xml"/>
  <Override PartName="/ppt/slides/_rels/slide1.xml.rels" ContentType="application/vnd.openxmlformats-package.relationships+xml"/>
  <Override PartName="/ppt/slides/_rels/slide32.xml.rels" ContentType="application/vnd.openxmlformats-package.relationships+xml"/>
  <Override PartName="/ppt/slides/_rels/slide57.xml.rels" ContentType="application/vnd.openxmlformats-package.relationships+xml"/>
  <Override PartName="/ppt/slides/_rels/slide61.xml.rels" ContentType="application/vnd.openxmlformats-package.relationships+xml"/>
  <Override PartName="/ppt/slides/_rels/slide20.xml.rels" ContentType="application/vnd.openxmlformats-package.relationships+xml"/>
  <Override PartName="/ppt/slides/_rels/slide16.xml.rels" ContentType="application/vnd.openxmlformats-package.relationships+xml"/>
  <Override PartName="/ppt/slides/_rels/slide5.xml.rels" ContentType="application/vnd.openxmlformats-package.relationships+xml"/>
  <Override PartName="/ppt/slides/_rels/slide40.xml.rels" ContentType="application/vnd.openxmlformats-package.relationships+xml"/>
  <Override PartName="/ppt/slides/_rels/slide48.xml.rels" ContentType="application/vnd.openxmlformats-package.relationships+xml"/>
  <Override PartName="/ppt/slides/_rels/slide31.xml.rels" ContentType="application/vnd.openxmlformats-package.relationships+xml"/>
  <Override PartName="/ppt/slides/_rels/slide15.xml.rels" ContentType="application/vnd.openxmlformats-package.relationships+xml"/>
  <Override PartName="/ppt/slides/_rels/slide24.xml.rels" ContentType="application/vnd.openxmlformats-package.relationships+xml"/>
  <Override PartName="/ppt/slides/_rels/slide39.xml.rels" ContentType="application/vnd.openxmlformats-package.relationships+xml"/>
  <Override PartName="/ppt/slides/_rels/slide55.xml.rels" ContentType="application/vnd.openxmlformats-package.relationships+xml"/>
  <Override PartName="/ppt/slides/_rels/slide64.xml.rels" ContentType="application/vnd.openxmlformats-package.relationships+xml"/>
  <Override PartName="/ppt/slides/_rels/slide28.xml.rels" ContentType="application/vnd.openxmlformats-package.relationships+xml"/>
  <Override PartName="/ppt/slides/_rels/slide44.xml.rels" ContentType="application/vnd.openxmlformats-package.relationships+xml"/>
  <Override PartName="/ppt/slides/_rels/slide9.xml.rels" ContentType="application/vnd.openxmlformats-package.relationships+xml"/>
  <Override PartName="/ppt/slides/_rels/slide37.xml.rels" ContentType="application/vnd.openxmlformats-package.relationships+xml"/>
  <Override PartName="/ppt/slides/_rels/slide3.xml.rels" ContentType="application/vnd.openxmlformats-package.relationships+xml"/>
  <Override PartName="/ppt/slides/_rels/slide8.xml.rels" ContentType="application/vnd.openxmlformats-package.relationships+xml"/>
  <Override PartName="/ppt/slides/_rels/slide43.xml.rels" ContentType="application/vnd.openxmlformats-package.relationships+xml"/>
  <Override PartName="/ppt/slides/_rels/slide27.xml.rels" ContentType="application/vnd.openxmlformats-package.relationships+xml"/>
  <Override PartName="/ppt/slides/_rels/slide2.xml.rels" ContentType="application/vnd.openxmlformats-package.relationships+xml"/>
  <Override PartName="/ppt/slides/_rels/slide36.xml.rels" ContentType="application/vnd.openxmlformats-package.relationships+xml"/>
  <Override PartName="/ppt/slides/_rels/slide54.xml.rels" ContentType="application/vnd.openxmlformats-package.relationships+xml"/>
  <Override PartName="/ppt/slides/_rels/slide63.xml.rels" ContentType="application/vnd.openxmlformats-package.relationships+xml"/>
  <Override PartName="/ppt/slides/_rels/slide70.xml.rels" ContentType="application/vnd.openxmlformats-package.relationships+xml"/>
  <Override PartName="/ppt/slides/_rels/slide47.xml.rels" ContentType="application/vnd.openxmlformats-package.relationships+xml"/>
  <Override PartName="/ppt/slides/_rels/slide4.xml.rels" ContentType="application/vnd.openxmlformats-package.relationships+xml"/>
  <Override PartName="/ppt/slides/_rels/slide35.xml.rels" ContentType="application/vnd.openxmlformats-package.relationships+xml"/>
  <Override PartName="/ppt/slides/_rels/slide51.xml.rels" ContentType="application/vnd.openxmlformats-package.relationships+xml"/>
  <Override PartName="/ppt/slides/_rels/slide53.xml.rels" ContentType="application/vnd.openxmlformats-package.relationships+xml"/>
  <Override PartName="/ppt/slides/_rels/slide46.xml.rels" ContentType="application/vnd.openxmlformats-package.relationships+xml"/>
  <Override PartName="/ppt/slides/_rels/slide62.xml.rels" ContentType="application/vnd.openxmlformats-package.relationships+xml"/>
  <Override PartName="/ppt/slides/_rels/slide34.xml.rels" ContentType="application/vnd.openxmlformats-package.relationships+xml"/>
  <Override PartName="/ppt/slides/_rels/slide50.xml.rels" ContentType="application/vnd.openxmlformats-package.relationships+xml"/>
  <Override PartName="/ppt/slides/_rels/slide52.xml.rels" ContentType="application/vnd.openxmlformats-package.relationships+xml"/>
  <Override PartName="/ppt/slides/_rels/slide76.xml.rels" ContentType="application/vnd.openxmlformats-package.relationships+xml"/>
  <Override PartName="/ppt/slides/_rels/slide30.xml.rels" ContentType="application/vnd.openxmlformats-package.relationships+xml"/>
  <Override PartName="/ppt/slides/_rels/slide14.xml.rels" ContentType="application/vnd.openxmlformats-package.relationships+xml"/>
  <Override PartName="/ppt/slides/_rels/slide33.xml.rels" ContentType="application/vnd.openxmlformats-package.relationships+xml"/>
  <Override PartName="/ppt/slides/_rels/slide29.xml.rels" ContentType="application/vnd.openxmlformats-package.relationships+xml"/>
  <Override PartName="/ppt/slides/_rels/slide45.xml.rels" ContentType="application/vnd.openxmlformats-package.relationships+xml"/>
  <Override PartName="/ppt/slides/_rels/slide38.xml.rels" ContentType="application/vnd.openxmlformats-package.relationships+xml"/>
  <Override PartName="/ppt/slides/_rels/slide25.xml.rels" ContentType="application/vnd.openxmlformats-package.relationships+xml"/>
  <Override PartName="/ppt/slides/_rels/slide26.xml.rels" ContentType="application/vnd.openxmlformats-package.relationships+xml"/>
  <Override PartName="/ppt/slides/_rels/slide21.xml.rels" ContentType="application/vnd.openxmlformats-package.relationships+xml"/>
  <Override PartName="/ppt/slides/_rels/slide17.xml.rels" ContentType="application/vnd.openxmlformats-package.relationships+xml"/>
  <Override PartName="/ppt/slides/_rels/slide11.xml.rels" ContentType="application/vnd.openxmlformats-package.relationships+xml"/>
  <Override PartName="/ppt/slides/_rels/slide66.xml.rels" ContentType="application/vnd.openxmlformats-package.relationships+xml"/>
  <Override PartName="/ppt/slides/_rels/slide10.xml.rels" ContentType="application/vnd.openxmlformats-package.relationships+xml"/>
  <Override PartName="/ppt/slides/_rels/slide59.xml.rels" ContentType="application/vnd.openxmlformats-package.relationships+xml"/>
  <Override PartName="/ppt/slides/_rels/slide56.xml.rels" ContentType="application/vnd.openxmlformats-package.relationships+xml"/>
  <Override PartName="/ppt/slides/_rels/slide60.xml.rels" ContentType="application/vnd.openxmlformats-package.relationships+xml"/>
  <Override PartName="/ppt/slides/_rels/slide75.xml.rels" ContentType="application/vnd.openxmlformats-package.relationships+xml"/>
  <Override PartName="/ppt/slides/_rels/slide65.xml.rels" ContentType="application/vnd.openxmlformats-package.relationships+xml"/>
  <Override PartName="/ppt/slides/_rels/slide58.xml.rels" ContentType="application/vnd.openxmlformats-package.relationships+xml"/>
  <Override PartName="/ppt/slides/_rels/slide74.xml.rels" ContentType="application/vnd.openxmlformats-package.relationships+xml"/>
  <Override PartName="/ppt/slides/_rels/slide23.xml.rels" ContentType="application/vnd.openxmlformats-package.relationships+xml"/>
  <Override PartName="/ppt/slides/_rels/slide19.xml.rels" ContentType="application/vnd.openxmlformats-package.relationships+xml"/>
  <Override PartName="/ppt/slides/_rels/slide13.xml.rels" ContentType="application/vnd.openxmlformats-package.relationships+xml"/>
  <Override PartName="/ppt/slides/_rels/slide69.xml.rels" ContentType="application/vnd.openxmlformats-package.relationships+xml"/>
  <Override PartName="/ppt/slides/_rels/slide73.xml.rels" ContentType="application/vnd.openxmlformats-package.relationships+xml"/>
  <Override PartName="/ppt/slides/_rels/slide68.xml.rels" ContentType="application/vnd.openxmlformats-package.relationships+xml"/>
  <Override PartName="/ppt/slides/_rels/slide72.xml.rels" ContentType="application/vnd.openxmlformats-package.relationships+xml"/>
  <Override PartName="/ppt/slides/_rels/slide67.xml.rels" ContentType="application/vnd.openxmlformats-package.relationships+xml"/>
  <Override PartName="/ppt/slides/_rels/slide71.xml.rels" ContentType="application/vnd.openxmlformats-package.relationships+xml"/>
  <Override PartName="/ppt/slides/slide6.xml" ContentType="application/vnd.openxmlformats-officedocument.presentationml.slide+xml"/>
  <Override PartName="/ppt/slides/slide13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  <p:sldMasterId id="2147483674" r:id="rId4"/>
    <p:sldMasterId id="2147483687" r:id="rId5"/>
    <p:sldMasterId id="2147483700" r:id="rId6"/>
  </p:sld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  <p:sldId id="282" r:id="rId33"/>
    <p:sldId id="283" r:id="rId34"/>
    <p:sldId id="284" r:id="rId35"/>
    <p:sldId id="285" r:id="rId36"/>
    <p:sldId id="286" r:id="rId37"/>
    <p:sldId id="287" r:id="rId38"/>
    <p:sldId id="288" r:id="rId39"/>
    <p:sldId id="289" r:id="rId40"/>
    <p:sldId id="290" r:id="rId41"/>
    <p:sldId id="291" r:id="rId42"/>
    <p:sldId id="292" r:id="rId43"/>
    <p:sldId id="293" r:id="rId44"/>
    <p:sldId id="294" r:id="rId45"/>
    <p:sldId id="295" r:id="rId46"/>
    <p:sldId id="296" r:id="rId47"/>
    <p:sldId id="297" r:id="rId48"/>
    <p:sldId id="298" r:id="rId49"/>
    <p:sldId id="299" r:id="rId50"/>
    <p:sldId id="300" r:id="rId51"/>
    <p:sldId id="301" r:id="rId52"/>
    <p:sldId id="302" r:id="rId53"/>
    <p:sldId id="303" r:id="rId54"/>
    <p:sldId id="304" r:id="rId55"/>
    <p:sldId id="305" r:id="rId56"/>
    <p:sldId id="306" r:id="rId57"/>
    <p:sldId id="307" r:id="rId58"/>
    <p:sldId id="308" r:id="rId59"/>
    <p:sldId id="309" r:id="rId60"/>
    <p:sldId id="310" r:id="rId61"/>
    <p:sldId id="311" r:id="rId62"/>
    <p:sldId id="312" r:id="rId63"/>
    <p:sldId id="313" r:id="rId64"/>
    <p:sldId id="314" r:id="rId65"/>
    <p:sldId id="315" r:id="rId66"/>
    <p:sldId id="316" r:id="rId67"/>
    <p:sldId id="317" r:id="rId68"/>
    <p:sldId id="318" r:id="rId69"/>
    <p:sldId id="319" r:id="rId70"/>
    <p:sldId id="320" r:id="rId71"/>
    <p:sldId id="321" r:id="rId72"/>
    <p:sldId id="322" r:id="rId73"/>
    <p:sldId id="323" r:id="rId74"/>
    <p:sldId id="324" r:id="rId75"/>
    <p:sldId id="325" r:id="rId76"/>
    <p:sldId id="326" r:id="rId77"/>
    <p:sldId id="327" r:id="rId78"/>
    <p:sldId id="328" r:id="rId79"/>
    <p:sldId id="329" r:id="rId80"/>
    <p:sldId id="330" r:id="rId81"/>
    <p:sldId id="331" r:id="rId82"/>
  </p:sldIdLst>
  <p:sldSz cx="12192000" cy="6858000"/>
  <p:notesSz cx="7559675" cy="10691812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slideMaster" Target="slideMasters/slideMaster4.xml"/><Relationship Id="rId6" Type="http://schemas.openxmlformats.org/officeDocument/2006/relationships/slideMaster" Target="slideMasters/slideMaster5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Relationship Id="rId11" Type="http://schemas.openxmlformats.org/officeDocument/2006/relationships/slide" Target="slides/slide5.xml"/><Relationship Id="rId12" Type="http://schemas.openxmlformats.org/officeDocument/2006/relationships/slide" Target="slides/slide6.xml"/><Relationship Id="rId13" Type="http://schemas.openxmlformats.org/officeDocument/2006/relationships/slide" Target="slides/slide7.xml"/><Relationship Id="rId14" Type="http://schemas.openxmlformats.org/officeDocument/2006/relationships/slide" Target="slides/slide8.xml"/><Relationship Id="rId15" Type="http://schemas.openxmlformats.org/officeDocument/2006/relationships/slide" Target="slides/slide9.xml"/><Relationship Id="rId16" Type="http://schemas.openxmlformats.org/officeDocument/2006/relationships/slide" Target="slides/slide10.xml"/><Relationship Id="rId17" Type="http://schemas.openxmlformats.org/officeDocument/2006/relationships/slide" Target="slides/slide11.xml"/><Relationship Id="rId18" Type="http://schemas.openxmlformats.org/officeDocument/2006/relationships/slide" Target="slides/slide12.xml"/><Relationship Id="rId19" Type="http://schemas.openxmlformats.org/officeDocument/2006/relationships/slide" Target="slides/slide13.xml"/><Relationship Id="rId20" Type="http://schemas.openxmlformats.org/officeDocument/2006/relationships/slide" Target="slides/slide14.xml"/><Relationship Id="rId21" Type="http://schemas.openxmlformats.org/officeDocument/2006/relationships/slide" Target="slides/slide15.xml"/><Relationship Id="rId22" Type="http://schemas.openxmlformats.org/officeDocument/2006/relationships/slide" Target="slides/slide16.xml"/><Relationship Id="rId23" Type="http://schemas.openxmlformats.org/officeDocument/2006/relationships/slide" Target="slides/slide17.xml"/><Relationship Id="rId24" Type="http://schemas.openxmlformats.org/officeDocument/2006/relationships/slide" Target="slides/slide18.xml"/><Relationship Id="rId25" Type="http://schemas.openxmlformats.org/officeDocument/2006/relationships/slide" Target="slides/slide19.xml"/><Relationship Id="rId26" Type="http://schemas.openxmlformats.org/officeDocument/2006/relationships/slide" Target="slides/slide20.xml"/><Relationship Id="rId27" Type="http://schemas.openxmlformats.org/officeDocument/2006/relationships/slide" Target="slides/slide21.xml"/><Relationship Id="rId28" Type="http://schemas.openxmlformats.org/officeDocument/2006/relationships/slide" Target="slides/slide22.xml"/><Relationship Id="rId29" Type="http://schemas.openxmlformats.org/officeDocument/2006/relationships/slide" Target="slides/slide23.xml"/><Relationship Id="rId30" Type="http://schemas.openxmlformats.org/officeDocument/2006/relationships/slide" Target="slides/slide24.xml"/><Relationship Id="rId31" Type="http://schemas.openxmlformats.org/officeDocument/2006/relationships/slide" Target="slides/slide25.xml"/><Relationship Id="rId32" Type="http://schemas.openxmlformats.org/officeDocument/2006/relationships/slide" Target="slides/slide26.xml"/><Relationship Id="rId33" Type="http://schemas.openxmlformats.org/officeDocument/2006/relationships/slide" Target="slides/slide27.xml"/><Relationship Id="rId34" Type="http://schemas.openxmlformats.org/officeDocument/2006/relationships/slide" Target="slides/slide28.xml"/><Relationship Id="rId35" Type="http://schemas.openxmlformats.org/officeDocument/2006/relationships/slide" Target="slides/slide29.xml"/><Relationship Id="rId36" Type="http://schemas.openxmlformats.org/officeDocument/2006/relationships/slide" Target="slides/slide30.xml"/><Relationship Id="rId37" Type="http://schemas.openxmlformats.org/officeDocument/2006/relationships/slide" Target="slides/slide31.xml"/><Relationship Id="rId38" Type="http://schemas.openxmlformats.org/officeDocument/2006/relationships/slide" Target="slides/slide32.xml"/><Relationship Id="rId39" Type="http://schemas.openxmlformats.org/officeDocument/2006/relationships/slide" Target="slides/slide33.xml"/><Relationship Id="rId40" Type="http://schemas.openxmlformats.org/officeDocument/2006/relationships/slide" Target="slides/slide34.xml"/><Relationship Id="rId41" Type="http://schemas.openxmlformats.org/officeDocument/2006/relationships/slide" Target="slides/slide35.xml"/><Relationship Id="rId42" Type="http://schemas.openxmlformats.org/officeDocument/2006/relationships/slide" Target="slides/slide36.xml"/><Relationship Id="rId43" Type="http://schemas.openxmlformats.org/officeDocument/2006/relationships/slide" Target="slides/slide37.xml"/><Relationship Id="rId44" Type="http://schemas.openxmlformats.org/officeDocument/2006/relationships/slide" Target="slides/slide38.xml"/><Relationship Id="rId45" Type="http://schemas.openxmlformats.org/officeDocument/2006/relationships/slide" Target="slides/slide39.xml"/><Relationship Id="rId46" Type="http://schemas.openxmlformats.org/officeDocument/2006/relationships/slide" Target="slides/slide40.xml"/><Relationship Id="rId47" Type="http://schemas.openxmlformats.org/officeDocument/2006/relationships/slide" Target="slides/slide41.xml"/><Relationship Id="rId48" Type="http://schemas.openxmlformats.org/officeDocument/2006/relationships/slide" Target="slides/slide42.xml"/><Relationship Id="rId49" Type="http://schemas.openxmlformats.org/officeDocument/2006/relationships/slide" Target="slides/slide43.xml"/><Relationship Id="rId50" Type="http://schemas.openxmlformats.org/officeDocument/2006/relationships/slide" Target="slides/slide44.xml"/><Relationship Id="rId51" Type="http://schemas.openxmlformats.org/officeDocument/2006/relationships/slide" Target="slides/slide45.xml"/><Relationship Id="rId52" Type="http://schemas.openxmlformats.org/officeDocument/2006/relationships/slide" Target="slides/slide46.xml"/><Relationship Id="rId53" Type="http://schemas.openxmlformats.org/officeDocument/2006/relationships/slide" Target="slides/slide47.xml"/><Relationship Id="rId54" Type="http://schemas.openxmlformats.org/officeDocument/2006/relationships/slide" Target="slides/slide48.xml"/><Relationship Id="rId55" Type="http://schemas.openxmlformats.org/officeDocument/2006/relationships/slide" Target="slides/slide49.xml"/><Relationship Id="rId56" Type="http://schemas.openxmlformats.org/officeDocument/2006/relationships/slide" Target="slides/slide50.xml"/><Relationship Id="rId57" Type="http://schemas.openxmlformats.org/officeDocument/2006/relationships/slide" Target="slides/slide51.xml"/><Relationship Id="rId58" Type="http://schemas.openxmlformats.org/officeDocument/2006/relationships/slide" Target="slides/slide52.xml"/><Relationship Id="rId59" Type="http://schemas.openxmlformats.org/officeDocument/2006/relationships/slide" Target="slides/slide53.xml"/><Relationship Id="rId60" Type="http://schemas.openxmlformats.org/officeDocument/2006/relationships/slide" Target="slides/slide54.xml"/><Relationship Id="rId61" Type="http://schemas.openxmlformats.org/officeDocument/2006/relationships/slide" Target="slides/slide55.xml"/><Relationship Id="rId62" Type="http://schemas.openxmlformats.org/officeDocument/2006/relationships/slide" Target="slides/slide56.xml"/><Relationship Id="rId63" Type="http://schemas.openxmlformats.org/officeDocument/2006/relationships/slide" Target="slides/slide57.xml"/><Relationship Id="rId64" Type="http://schemas.openxmlformats.org/officeDocument/2006/relationships/slide" Target="slides/slide58.xml"/><Relationship Id="rId65" Type="http://schemas.openxmlformats.org/officeDocument/2006/relationships/slide" Target="slides/slide59.xml"/><Relationship Id="rId66" Type="http://schemas.openxmlformats.org/officeDocument/2006/relationships/slide" Target="slides/slide60.xml"/><Relationship Id="rId67" Type="http://schemas.openxmlformats.org/officeDocument/2006/relationships/slide" Target="slides/slide61.xml"/><Relationship Id="rId68" Type="http://schemas.openxmlformats.org/officeDocument/2006/relationships/slide" Target="slides/slide62.xml"/><Relationship Id="rId69" Type="http://schemas.openxmlformats.org/officeDocument/2006/relationships/slide" Target="slides/slide63.xml"/><Relationship Id="rId70" Type="http://schemas.openxmlformats.org/officeDocument/2006/relationships/slide" Target="slides/slide64.xml"/><Relationship Id="rId71" Type="http://schemas.openxmlformats.org/officeDocument/2006/relationships/slide" Target="slides/slide65.xml"/><Relationship Id="rId72" Type="http://schemas.openxmlformats.org/officeDocument/2006/relationships/slide" Target="slides/slide66.xml"/><Relationship Id="rId73" Type="http://schemas.openxmlformats.org/officeDocument/2006/relationships/slide" Target="slides/slide67.xml"/><Relationship Id="rId74" Type="http://schemas.openxmlformats.org/officeDocument/2006/relationships/slide" Target="slides/slide68.xml"/><Relationship Id="rId75" Type="http://schemas.openxmlformats.org/officeDocument/2006/relationships/slide" Target="slides/slide69.xml"/><Relationship Id="rId76" Type="http://schemas.openxmlformats.org/officeDocument/2006/relationships/slide" Target="slides/slide70.xml"/><Relationship Id="rId77" Type="http://schemas.openxmlformats.org/officeDocument/2006/relationships/slide" Target="slides/slide71.xml"/><Relationship Id="rId78" Type="http://schemas.openxmlformats.org/officeDocument/2006/relationships/slide" Target="slides/slide72.xml"/><Relationship Id="rId79" Type="http://schemas.openxmlformats.org/officeDocument/2006/relationships/slide" Target="slides/slide73.xml"/><Relationship Id="rId80" Type="http://schemas.openxmlformats.org/officeDocument/2006/relationships/slide" Target="slides/slide74.xml"/><Relationship Id="rId81" Type="http://schemas.openxmlformats.org/officeDocument/2006/relationships/slide" Target="slides/slide75.xml"/><Relationship Id="rId82" Type="http://schemas.openxmlformats.org/officeDocument/2006/relationships/slide" Target="slides/slide76.xml"/>
</Relationships>
</file>

<file path=ppt/media/image1.png>
</file>

<file path=ppt/media/image10.png>
</file>

<file path=ppt/media/image11.png>
</file>

<file path=ppt/media/image12.png>
</file>

<file path=ppt/media/image13.png>
</file>

<file path=ppt/media/image14.jpeg>
</file>

<file path=ppt/media/image15.jpeg>
</file>

<file path=ppt/media/image16.jpeg>
</file>

<file path=ppt/media/image17.png>
</file>

<file path=ppt/media/image18.png>
</file>

<file path=ppt/media/image19.jpeg>
</file>

<file path=ppt/media/image2.png>
</file>

<file path=ppt/media/image20.jpeg>
</file>

<file path=ppt/media/image21.jpeg>
</file>

<file path=ppt/media/image22.jpeg>
</file>

<file path=ppt/media/image23.jpe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jpeg>
</file>

<file path=ppt/media/image35.png>
</file>

<file path=ppt/media/image36.jpeg>
</file>

<file path=ppt/media/image37.png>
</file>

<file path=ppt/media/image38.png>
</file>

<file path=ppt/media/image39.jpeg>
</file>

<file path=ppt/media/image4.png>
</file>

<file path=ppt/media/image40.png>
</file>

<file path=ppt/media/image41.png>
</file>

<file path=ppt/media/image42.jpeg>
</file>

<file path=ppt/media/image43.jpeg>
</file>

<file path=ppt/media/image44.jpeg>
</file>

<file path=ppt/media/image45.jpeg>
</file>

<file path=ppt/media/image46.jpeg>
</file>

<file path=ppt/media/image47.jpeg>
</file>

<file path=ppt/media/image48.jpeg>
</file>

<file path=ppt/media/image49.jpeg>
</file>

<file path=ppt/media/image5.png>
</file>

<file path=ppt/media/image50.jpeg>
</file>

<file path=ppt/media/image51.jpeg>
</file>

<file path=ppt/media/image52.jpeg>
</file>

<file path=ppt/media/image53.png>
</file>

<file path=ppt/media/image54.pn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3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3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3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3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4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1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2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3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4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5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57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5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6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2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6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7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8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1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7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1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2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7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5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6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7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9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8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82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83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84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8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87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88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89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90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91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95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9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9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00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0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05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06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0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09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0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1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3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4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1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7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1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20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21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22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2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25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26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27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28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29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3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41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4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4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4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46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4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</p:spTree>
  </p:cSld>
</p:sldLayout>
</file>

<file path=ppt/slideLayouts/slideLayout4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4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5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51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52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4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5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55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56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4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5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59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60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4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6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63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4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6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66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67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68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4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7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71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72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73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74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75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4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</p:spTree>
  </p:cSld>
</p:sldLayout>
</file>

<file path=ppt/slideLayouts/slideLayout5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87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5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8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5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9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92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5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</p:spTree>
  </p:cSld>
</p:sldLayout>
</file>

<file path=ppt/slideLayouts/slideLayout5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5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9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97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98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5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0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01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02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5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0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05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06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5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0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09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5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1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12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13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14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6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1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17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18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19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20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21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1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2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5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6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9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0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1.xml"/><Relationship Id="rId5" Type="http://schemas.openxmlformats.org/officeDocument/2006/relationships/slideLayout" Target="../slideLayouts/slideLayout2.xml"/><Relationship Id="rId6" Type="http://schemas.openxmlformats.org/officeDocument/2006/relationships/slideLayout" Target="../slideLayouts/slideLayout3.xml"/><Relationship Id="rId7" Type="http://schemas.openxmlformats.org/officeDocument/2006/relationships/slideLayout" Target="../slideLayouts/slideLayout4.xml"/><Relationship Id="rId8" Type="http://schemas.openxmlformats.org/officeDocument/2006/relationships/slideLayout" Target="../slideLayouts/slideLayout5.xml"/><Relationship Id="rId9" Type="http://schemas.openxmlformats.org/officeDocument/2006/relationships/slideLayout" Target="../slideLayouts/slideLayout6.xml"/><Relationship Id="rId10" Type="http://schemas.openxmlformats.org/officeDocument/2006/relationships/slideLayout" Target="../slideLayouts/slideLayout7.xml"/><Relationship Id="rId11" Type="http://schemas.openxmlformats.org/officeDocument/2006/relationships/slideLayout" Target="../slideLayouts/slideLayout8.xml"/><Relationship Id="rId12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0.xml"/><Relationship Id="rId14" Type="http://schemas.openxmlformats.org/officeDocument/2006/relationships/slideLayout" Target="../slideLayouts/slideLayout11.xml"/><Relationship Id="rId15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image" Target="../media/image3.png"/><Relationship Id="rId3" Type="http://schemas.openxmlformats.org/officeDocument/2006/relationships/image" Target="../media/image4.png"/><Relationship Id="rId4" Type="http://schemas.openxmlformats.org/officeDocument/2006/relationships/slideLayout" Target="../slideLayouts/slideLayout13.xml"/><Relationship Id="rId5" Type="http://schemas.openxmlformats.org/officeDocument/2006/relationships/slideLayout" Target="../slideLayouts/slideLayout14.xml"/><Relationship Id="rId6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6.xml"/><Relationship Id="rId8" Type="http://schemas.openxmlformats.org/officeDocument/2006/relationships/slideLayout" Target="../slideLayouts/slideLayout17.xml"/><Relationship Id="rId9" Type="http://schemas.openxmlformats.org/officeDocument/2006/relationships/slideLayout" Target="../slideLayouts/slideLayout18.xml"/><Relationship Id="rId10" Type="http://schemas.openxmlformats.org/officeDocument/2006/relationships/slideLayout" Target="../slideLayouts/slideLayout19.xml"/><Relationship Id="rId11" Type="http://schemas.openxmlformats.org/officeDocument/2006/relationships/slideLayout" Target="../slideLayouts/slideLayout20.xml"/><Relationship Id="rId12" Type="http://schemas.openxmlformats.org/officeDocument/2006/relationships/slideLayout" Target="../slideLayouts/slideLayout21.xml"/><Relationship Id="rId13" Type="http://schemas.openxmlformats.org/officeDocument/2006/relationships/slideLayout" Target="../slideLayouts/slideLayout22.xml"/><Relationship Id="rId14" Type="http://schemas.openxmlformats.org/officeDocument/2006/relationships/slideLayout" Target="../slideLayouts/slideLayout23.xml"/><Relationship Id="rId15" Type="http://schemas.openxmlformats.org/officeDocument/2006/relationships/slideLayout" Target="../slideLayouts/slideLayout24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slideLayout" Target="../slideLayouts/slideLayout25.xml"/><Relationship Id="rId3" Type="http://schemas.openxmlformats.org/officeDocument/2006/relationships/slideLayout" Target="../slideLayouts/slideLayout26.xml"/><Relationship Id="rId4" Type="http://schemas.openxmlformats.org/officeDocument/2006/relationships/slideLayout" Target="../slideLayouts/slideLayout27.xml"/><Relationship Id="rId5" Type="http://schemas.openxmlformats.org/officeDocument/2006/relationships/slideLayout" Target="../slideLayouts/slideLayout28.xml"/><Relationship Id="rId6" Type="http://schemas.openxmlformats.org/officeDocument/2006/relationships/slideLayout" Target="../slideLayouts/slideLayout29.xml"/><Relationship Id="rId7" Type="http://schemas.openxmlformats.org/officeDocument/2006/relationships/slideLayout" Target="../slideLayouts/slideLayout30.xml"/><Relationship Id="rId8" Type="http://schemas.openxmlformats.org/officeDocument/2006/relationships/slideLayout" Target="../slideLayouts/slideLayout31.xml"/><Relationship Id="rId9" Type="http://schemas.openxmlformats.org/officeDocument/2006/relationships/slideLayout" Target="../slideLayouts/slideLayout32.xml"/><Relationship Id="rId10" Type="http://schemas.openxmlformats.org/officeDocument/2006/relationships/slideLayout" Target="../slideLayouts/slideLayout33.xml"/><Relationship Id="rId11" Type="http://schemas.openxmlformats.org/officeDocument/2006/relationships/slideLayout" Target="../slideLayouts/slideLayout34.xml"/><Relationship Id="rId12" Type="http://schemas.openxmlformats.org/officeDocument/2006/relationships/slideLayout" Target="../slideLayouts/slideLayout35.xml"/><Relationship Id="rId13" Type="http://schemas.openxmlformats.org/officeDocument/2006/relationships/slideLayout" Target="../slideLayouts/slideLayout36.xml"/>
</Relationships>
</file>

<file path=ppt/slideMasters/_rels/slideMaster4.xml.rels><?xml version="1.0" encoding="UTF-8"?>
<Relationships xmlns="http://schemas.openxmlformats.org/package/2006/relationships"><Relationship Id="rId1" Type="http://schemas.openxmlformats.org/officeDocument/2006/relationships/theme" Target="../theme/theme4.xml"/><Relationship Id="rId2" Type="http://schemas.openxmlformats.org/officeDocument/2006/relationships/image" Target="../media/image5.png"/><Relationship Id="rId3" Type="http://schemas.openxmlformats.org/officeDocument/2006/relationships/image" Target="../media/image6.png"/><Relationship Id="rId4" Type="http://schemas.openxmlformats.org/officeDocument/2006/relationships/slideLayout" Target="../slideLayouts/slideLayout37.xml"/><Relationship Id="rId5" Type="http://schemas.openxmlformats.org/officeDocument/2006/relationships/slideLayout" Target="../slideLayouts/slideLayout38.xml"/><Relationship Id="rId6" Type="http://schemas.openxmlformats.org/officeDocument/2006/relationships/slideLayout" Target="../slideLayouts/slideLayout39.xml"/><Relationship Id="rId7" Type="http://schemas.openxmlformats.org/officeDocument/2006/relationships/slideLayout" Target="../slideLayouts/slideLayout40.xml"/><Relationship Id="rId8" Type="http://schemas.openxmlformats.org/officeDocument/2006/relationships/slideLayout" Target="../slideLayouts/slideLayout41.xml"/><Relationship Id="rId9" Type="http://schemas.openxmlformats.org/officeDocument/2006/relationships/slideLayout" Target="../slideLayouts/slideLayout42.xml"/><Relationship Id="rId10" Type="http://schemas.openxmlformats.org/officeDocument/2006/relationships/slideLayout" Target="../slideLayouts/slideLayout43.xml"/><Relationship Id="rId11" Type="http://schemas.openxmlformats.org/officeDocument/2006/relationships/slideLayout" Target="../slideLayouts/slideLayout44.xml"/><Relationship Id="rId12" Type="http://schemas.openxmlformats.org/officeDocument/2006/relationships/slideLayout" Target="../slideLayouts/slideLayout45.xml"/><Relationship Id="rId13" Type="http://schemas.openxmlformats.org/officeDocument/2006/relationships/slideLayout" Target="../slideLayouts/slideLayout46.xml"/><Relationship Id="rId14" Type="http://schemas.openxmlformats.org/officeDocument/2006/relationships/slideLayout" Target="../slideLayouts/slideLayout47.xml"/><Relationship Id="rId15" Type="http://schemas.openxmlformats.org/officeDocument/2006/relationships/slideLayout" Target="../slideLayouts/slideLayout48.xml"/>
</Relationships>
</file>

<file path=ppt/slideMasters/_rels/slideMaster5.xml.rels><?xml version="1.0" encoding="UTF-8"?>
<Relationships xmlns="http://schemas.openxmlformats.org/package/2006/relationships"><Relationship Id="rId1" Type="http://schemas.openxmlformats.org/officeDocument/2006/relationships/theme" Target="../theme/theme5.xml"/><Relationship Id="rId2" Type="http://schemas.openxmlformats.org/officeDocument/2006/relationships/image" Target="../media/image7.png"/><Relationship Id="rId3" Type="http://schemas.openxmlformats.org/officeDocument/2006/relationships/image" Target="../media/image8.png"/><Relationship Id="rId4" Type="http://schemas.openxmlformats.org/officeDocument/2006/relationships/slideLayout" Target="../slideLayouts/slideLayout49.xml"/><Relationship Id="rId5" Type="http://schemas.openxmlformats.org/officeDocument/2006/relationships/slideLayout" Target="../slideLayouts/slideLayout50.xml"/><Relationship Id="rId6" Type="http://schemas.openxmlformats.org/officeDocument/2006/relationships/slideLayout" Target="../slideLayouts/slideLayout51.xml"/><Relationship Id="rId7" Type="http://schemas.openxmlformats.org/officeDocument/2006/relationships/slideLayout" Target="../slideLayouts/slideLayout52.xml"/><Relationship Id="rId8" Type="http://schemas.openxmlformats.org/officeDocument/2006/relationships/slideLayout" Target="../slideLayouts/slideLayout53.xml"/><Relationship Id="rId9" Type="http://schemas.openxmlformats.org/officeDocument/2006/relationships/slideLayout" Target="../slideLayouts/slideLayout54.xml"/><Relationship Id="rId10" Type="http://schemas.openxmlformats.org/officeDocument/2006/relationships/slideLayout" Target="../slideLayouts/slideLayout55.xml"/><Relationship Id="rId11" Type="http://schemas.openxmlformats.org/officeDocument/2006/relationships/slideLayout" Target="../slideLayouts/slideLayout56.xml"/><Relationship Id="rId12" Type="http://schemas.openxmlformats.org/officeDocument/2006/relationships/slideLayout" Target="../slideLayouts/slideLayout57.xml"/><Relationship Id="rId13" Type="http://schemas.openxmlformats.org/officeDocument/2006/relationships/slideLayout" Target="../slideLayouts/slideLayout58.xml"/><Relationship Id="rId14" Type="http://schemas.openxmlformats.org/officeDocument/2006/relationships/slideLayout" Target="../slideLayouts/slideLayout59.xml"/><Relationship Id="rId15" Type="http://schemas.openxmlformats.org/officeDocument/2006/relationships/slideLayout" Target="../slideLayouts/slideLayout60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CustomShape 1"/>
          <p:cNvSpPr/>
          <p:nvPr/>
        </p:nvSpPr>
        <p:spPr>
          <a:xfrm>
            <a:off x="11444760" y="0"/>
            <a:ext cx="726840" cy="6835680"/>
          </a:xfrm>
          <a:prstGeom prst="rect">
            <a:avLst/>
          </a:prstGeom>
          <a:solidFill>
            <a:srgbClr val="000000">
              <a:alpha val="10000"/>
            </a:srgbClr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" name="CustomShape 2"/>
          <p:cNvSpPr/>
          <p:nvPr/>
        </p:nvSpPr>
        <p:spPr>
          <a:xfrm>
            <a:off x="11438640" y="6453360"/>
            <a:ext cx="743760" cy="363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algn="ctr">
              <a:lnSpc>
                <a:spcPct val="100000"/>
              </a:lnSpc>
            </a:pPr>
            <a:fld id="{7B31C0D5-5592-4D1F-A6A8-A5BFE31D37CA}" type="slidenum">
              <a:rPr b="0" lang="en-US" sz="1800" spc="-1" strike="noStrike">
                <a:solidFill>
                  <a:srgbClr val="808080"/>
                </a:solidFill>
                <a:latin typeface="Arial"/>
                <a:ea typeface="DejaVu Sans"/>
              </a:rPr>
              <a:t>&lt;number&gt;</a:t>
            </a:fld>
            <a:endParaRPr b="0" lang="en-US" sz="1800" spc="-1" strike="noStrike">
              <a:latin typeface="Arial"/>
            </a:endParaRPr>
          </a:p>
        </p:txBody>
      </p:sp>
      <p:sp>
        <p:nvSpPr>
          <p:cNvPr id="2" name="CustomShape 3"/>
          <p:cNvSpPr/>
          <p:nvPr/>
        </p:nvSpPr>
        <p:spPr>
          <a:xfrm>
            <a:off x="912240" y="1268280"/>
            <a:ext cx="9193680" cy="347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3" name="Picture 19" descr="Logo_TUC_de_RGB"/>
          <p:cNvPicPr/>
          <p:nvPr/>
        </p:nvPicPr>
        <p:blipFill>
          <a:blip r:embed="rId2"/>
          <a:stretch/>
        </p:blipFill>
        <p:spPr>
          <a:xfrm>
            <a:off x="0" y="0"/>
            <a:ext cx="3037680" cy="547560"/>
          </a:xfrm>
          <a:prstGeom prst="rect">
            <a:avLst/>
          </a:prstGeom>
          <a:ln>
            <a:noFill/>
          </a:ln>
        </p:spPr>
      </p:pic>
      <p:pic>
        <p:nvPicPr>
          <p:cNvPr id="4" name="Grafik 2" descr=""/>
          <p:cNvPicPr/>
          <p:nvPr/>
        </p:nvPicPr>
        <p:blipFill>
          <a:blip r:embed="rId3"/>
          <a:stretch/>
        </p:blipFill>
        <p:spPr>
          <a:xfrm>
            <a:off x="7430400" y="134640"/>
            <a:ext cx="3683520" cy="499680"/>
          </a:xfrm>
          <a:prstGeom prst="rect">
            <a:avLst/>
          </a:prstGeom>
          <a:ln>
            <a:noFill/>
          </a:ln>
        </p:spPr>
      </p:pic>
      <p:sp>
        <p:nvSpPr>
          <p:cNvPr id="5" name="CustomShape 4"/>
          <p:cNvSpPr/>
          <p:nvPr/>
        </p:nvSpPr>
        <p:spPr>
          <a:xfrm>
            <a:off x="912240" y="1268280"/>
            <a:ext cx="9193680" cy="347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6" name="CustomShape 5"/>
          <p:cNvSpPr/>
          <p:nvPr/>
        </p:nvSpPr>
        <p:spPr>
          <a:xfrm>
            <a:off x="11444760" y="0"/>
            <a:ext cx="726840" cy="6835680"/>
          </a:xfrm>
          <a:prstGeom prst="rect">
            <a:avLst/>
          </a:prstGeom>
          <a:solidFill>
            <a:srgbClr val="000000">
              <a:alpha val="10000"/>
            </a:srgbClr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7" name="CustomShape 6"/>
          <p:cNvSpPr/>
          <p:nvPr/>
        </p:nvSpPr>
        <p:spPr>
          <a:xfrm>
            <a:off x="0" y="6642720"/>
            <a:ext cx="12169800" cy="211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algn="ctr">
              <a:lnSpc>
                <a:spcPct val="100000"/>
              </a:lnSpc>
            </a:pPr>
            <a:r>
              <a:rPr b="0" lang="en-US" sz="800" spc="-1" strike="noStrike">
                <a:solidFill>
                  <a:srgbClr val="a6a6a6"/>
                </a:solidFill>
                <a:latin typeface="DejaVu Sans"/>
                <a:ea typeface="DejaVu Sans"/>
              </a:rPr>
              <a:t>The Limits to Growth – TU Clausthal</a:t>
            </a:r>
            <a:endParaRPr b="0" lang="en-US" sz="800" spc="-1" strike="noStrike">
              <a:latin typeface="Arial"/>
            </a:endParaRPr>
          </a:p>
        </p:txBody>
      </p:sp>
      <p:sp>
        <p:nvSpPr>
          <p:cNvPr id="8" name="PlaceHolder 7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r>
              <a:rPr b="0" lang="en-US" sz="4400" spc="-1" strike="noStrike">
                <a:latin typeface="Arial"/>
              </a:rPr>
              <a:t>Click to edit the title text 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4"/>
    <p:sldLayoutId id="2147483650" r:id="rId5"/>
    <p:sldLayoutId id="2147483651" r:id="rId6"/>
    <p:sldLayoutId id="2147483652" r:id="rId7"/>
    <p:sldLayoutId id="2147483653" r:id="rId8"/>
    <p:sldLayoutId id="2147483654" r:id="rId9"/>
    <p:sldLayoutId id="2147483655" r:id="rId10"/>
    <p:sldLayoutId id="2147483656" r:id="rId11"/>
    <p:sldLayoutId id="2147483657" r:id="rId12"/>
    <p:sldLayoutId id="2147483658" r:id="rId13"/>
    <p:sldLayoutId id="2147483659" r:id="rId14"/>
    <p:sldLayoutId id="2147483660" r:id="rId15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CustomShape 1"/>
          <p:cNvSpPr/>
          <p:nvPr/>
        </p:nvSpPr>
        <p:spPr>
          <a:xfrm>
            <a:off x="11444760" y="0"/>
            <a:ext cx="726840" cy="6835680"/>
          </a:xfrm>
          <a:prstGeom prst="rect">
            <a:avLst/>
          </a:prstGeom>
          <a:solidFill>
            <a:srgbClr val="000000">
              <a:alpha val="10000"/>
            </a:srgbClr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7" name="CustomShape 2"/>
          <p:cNvSpPr/>
          <p:nvPr/>
        </p:nvSpPr>
        <p:spPr>
          <a:xfrm>
            <a:off x="11438640" y="6453360"/>
            <a:ext cx="743760" cy="363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algn="ctr">
              <a:lnSpc>
                <a:spcPct val="100000"/>
              </a:lnSpc>
            </a:pPr>
            <a:fld id="{C62C7D7C-5CF9-4222-B3ED-DD0740FB81B4}" type="slidenum">
              <a:rPr b="0" lang="en-US" sz="1800" spc="-1" strike="noStrike">
                <a:solidFill>
                  <a:srgbClr val="808080"/>
                </a:solidFill>
                <a:latin typeface="Arial"/>
                <a:ea typeface="DejaVu Sans"/>
              </a:rPr>
              <a:t>&lt;number&gt;</a:t>
            </a:fld>
            <a:endParaRPr b="0" lang="en-US" sz="1800" spc="-1" strike="noStrike">
              <a:latin typeface="Arial"/>
            </a:endParaRPr>
          </a:p>
        </p:txBody>
      </p:sp>
      <p:sp>
        <p:nvSpPr>
          <p:cNvPr id="48" name="CustomShape 3"/>
          <p:cNvSpPr/>
          <p:nvPr/>
        </p:nvSpPr>
        <p:spPr>
          <a:xfrm>
            <a:off x="912240" y="1268280"/>
            <a:ext cx="9193680" cy="347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49" name="Picture 19" descr="Logo_TUC_de_RGB"/>
          <p:cNvPicPr/>
          <p:nvPr/>
        </p:nvPicPr>
        <p:blipFill>
          <a:blip r:embed="rId2"/>
          <a:stretch/>
        </p:blipFill>
        <p:spPr>
          <a:xfrm>
            <a:off x="0" y="0"/>
            <a:ext cx="3037680" cy="547560"/>
          </a:xfrm>
          <a:prstGeom prst="rect">
            <a:avLst/>
          </a:prstGeom>
          <a:ln>
            <a:noFill/>
          </a:ln>
        </p:spPr>
      </p:pic>
      <p:pic>
        <p:nvPicPr>
          <p:cNvPr id="50" name="Grafik 2" descr=""/>
          <p:cNvPicPr/>
          <p:nvPr/>
        </p:nvPicPr>
        <p:blipFill>
          <a:blip r:embed="rId3"/>
          <a:stretch/>
        </p:blipFill>
        <p:spPr>
          <a:xfrm>
            <a:off x="7430400" y="134640"/>
            <a:ext cx="3683520" cy="499680"/>
          </a:xfrm>
          <a:prstGeom prst="rect">
            <a:avLst/>
          </a:prstGeom>
          <a:ln>
            <a:noFill/>
          </a:ln>
        </p:spPr>
      </p:pic>
      <p:sp>
        <p:nvSpPr>
          <p:cNvPr id="51" name="CustomShape 4"/>
          <p:cNvSpPr/>
          <p:nvPr/>
        </p:nvSpPr>
        <p:spPr>
          <a:xfrm>
            <a:off x="11444760" y="0"/>
            <a:ext cx="726840" cy="6835680"/>
          </a:xfrm>
          <a:prstGeom prst="rect">
            <a:avLst/>
          </a:prstGeom>
          <a:solidFill>
            <a:srgbClr val="000000">
              <a:alpha val="10000"/>
            </a:srgbClr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52" name="CustomShape 5"/>
          <p:cNvSpPr/>
          <p:nvPr/>
        </p:nvSpPr>
        <p:spPr>
          <a:xfrm>
            <a:off x="11438640" y="6453360"/>
            <a:ext cx="743760" cy="363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algn="ctr">
              <a:lnSpc>
                <a:spcPct val="100000"/>
              </a:lnSpc>
            </a:pPr>
            <a:fld id="{A693430A-3051-4FB3-B5CD-89CCED5B9647}" type="slidenum">
              <a:rPr b="0" lang="en-US" sz="1800" spc="-1" strike="noStrike">
                <a:solidFill>
                  <a:srgbClr val="808080"/>
                </a:solidFill>
                <a:latin typeface="Arial"/>
                <a:ea typeface="DejaVu Sans"/>
              </a:rPr>
              <a:t>&lt;number&gt;</a:t>
            </a:fld>
            <a:endParaRPr b="0" lang="en-US" sz="1800" spc="-1" strike="noStrike">
              <a:latin typeface="Arial"/>
            </a:endParaRPr>
          </a:p>
        </p:txBody>
      </p:sp>
      <p:sp>
        <p:nvSpPr>
          <p:cNvPr id="53" name="CustomShape 6"/>
          <p:cNvSpPr/>
          <p:nvPr/>
        </p:nvSpPr>
        <p:spPr>
          <a:xfrm>
            <a:off x="0" y="6642720"/>
            <a:ext cx="12169800" cy="211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algn="ctr">
              <a:lnSpc>
                <a:spcPct val="100000"/>
              </a:lnSpc>
            </a:pPr>
            <a:r>
              <a:rPr b="0" lang="en-US" sz="800" spc="-1" strike="noStrike">
                <a:solidFill>
                  <a:srgbClr val="a6a6a6"/>
                </a:solidFill>
                <a:latin typeface="DejaVu Sans"/>
                <a:ea typeface="DejaVu Sans"/>
              </a:rPr>
              <a:t>The Limits to Growth – TU Clausthal</a:t>
            </a:r>
            <a:endParaRPr b="0" lang="en-US" sz="800" spc="-1" strike="noStrike">
              <a:latin typeface="Arial"/>
            </a:endParaRPr>
          </a:p>
        </p:txBody>
      </p:sp>
      <p:sp>
        <p:nvSpPr>
          <p:cNvPr id="54" name="PlaceHolder 7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r>
              <a:rPr b="0" lang="en-US" sz="4400" spc="-1" strike="noStrike">
                <a:latin typeface="Arial"/>
              </a:rPr>
              <a:t>Click to edit the title text 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55" name="PlaceHolder 8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  <p:sldLayoutId id="2147483671" r:id="rId13"/>
    <p:sldLayoutId id="2147483672" r:id="rId14"/>
    <p:sldLayoutId id="2147483673" r:id="rId15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r>
              <a:rPr b="0" lang="en-US" sz="4400" spc="-1" strike="noStrike">
                <a:latin typeface="Arial"/>
              </a:rPr>
              <a:t>Click to edit the title text 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9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5" r:id="rId2"/>
    <p:sldLayoutId id="2147483676" r:id="rId3"/>
    <p:sldLayoutId id="2147483677" r:id="rId4"/>
    <p:sldLayoutId id="2147483678" r:id="rId5"/>
    <p:sldLayoutId id="2147483679" r:id="rId6"/>
    <p:sldLayoutId id="2147483680" r:id="rId7"/>
    <p:sldLayoutId id="2147483681" r:id="rId8"/>
    <p:sldLayoutId id="2147483682" r:id="rId9"/>
    <p:sldLayoutId id="2147483683" r:id="rId10"/>
    <p:sldLayoutId id="2147483684" r:id="rId11"/>
    <p:sldLayoutId id="2147483685" r:id="rId12"/>
    <p:sldLayoutId id="2147483686" r:id="rId13"/>
  </p:sldLayoutIdLst>
</p:sldMaster>
</file>

<file path=ppt/slideMasters/slideMaster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CustomShape 1"/>
          <p:cNvSpPr/>
          <p:nvPr/>
        </p:nvSpPr>
        <p:spPr>
          <a:xfrm>
            <a:off x="11444760" y="0"/>
            <a:ext cx="732600" cy="6841440"/>
          </a:xfrm>
          <a:prstGeom prst="rect">
            <a:avLst/>
          </a:prstGeom>
          <a:solidFill>
            <a:srgbClr val="000000">
              <a:alpha val="10000"/>
            </a:srgbClr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31" name="CustomShape 2"/>
          <p:cNvSpPr/>
          <p:nvPr/>
        </p:nvSpPr>
        <p:spPr>
          <a:xfrm>
            <a:off x="11438640" y="6453360"/>
            <a:ext cx="749520" cy="363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algn="ctr">
              <a:lnSpc>
                <a:spcPct val="100000"/>
              </a:lnSpc>
            </a:pPr>
            <a:fld id="{75DBC623-BF63-442B-9A1C-546B0F06F3A1}" type="slidenum">
              <a:rPr b="0" lang="de-DE" sz="1800" spc="-1" strike="noStrike">
                <a:solidFill>
                  <a:srgbClr val="808080"/>
                </a:solidFill>
                <a:latin typeface="Arial Unicode MS"/>
                <a:ea typeface="DejaVu Sans"/>
              </a:rPr>
              <a:t>&lt;number&gt;</a:t>
            </a:fld>
            <a:endParaRPr b="0" lang="en-US" sz="1800" spc="-1" strike="noStrike">
              <a:latin typeface="Arial"/>
            </a:endParaRPr>
          </a:p>
        </p:txBody>
      </p:sp>
      <p:sp>
        <p:nvSpPr>
          <p:cNvPr id="132" name="CustomShape 3"/>
          <p:cNvSpPr/>
          <p:nvPr/>
        </p:nvSpPr>
        <p:spPr>
          <a:xfrm>
            <a:off x="912240" y="1268280"/>
            <a:ext cx="9199440" cy="352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133" name="Picture 19" descr="Logo_TUC_de_RGB"/>
          <p:cNvPicPr/>
          <p:nvPr/>
        </p:nvPicPr>
        <p:blipFill>
          <a:blip r:embed="rId2"/>
          <a:stretch/>
        </p:blipFill>
        <p:spPr>
          <a:xfrm>
            <a:off x="0" y="0"/>
            <a:ext cx="3043440" cy="553320"/>
          </a:xfrm>
          <a:prstGeom prst="rect">
            <a:avLst/>
          </a:prstGeom>
          <a:ln>
            <a:noFill/>
          </a:ln>
        </p:spPr>
      </p:pic>
      <p:pic>
        <p:nvPicPr>
          <p:cNvPr id="134" name="Grafik 2" descr=""/>
          <p:cNvPicPr/>
          <p:nvPr/>
        </p:nvPicPr>
        <p:blipFill>
          <a:blip r:embed="rId3"/>
          <a:stretch/>
        </p:blipFill>
        <p:spPr>
          <a:xfrm>
            <a:off x="7430400" y="134640"/>
            <a:ext cx="3689280" cy="505440"/>
          </a:xfrm>
          <a:prstGeom prst="rect">
            <a:avLst/>
          </a:prstGeom>
          <a:ln>
            <a:noFill/>
          </a:ln>
        </p:spPr>
      </p:pic>
      <p:sp>
        <p:nvSpPr>
          <p:cNvPr id="135" name="CustomShape 4"/>
          <p:cNvSpPr/>
          <p:nvPr/>
        </p:nvSpPr>
        <p:spPr>
          <a:xfrm>
            <a:off x="11444760" y="0"/>
            <a:ext cx="732600" cy="6841440"/>
          </a:xfrm>
          <a:prstGeom prst="rect">
            <a:avLst/>
          </a:prstGeom>
          <a:solidFill>
            <a:srgbClr val="000000">
              <a:alpha val="10000"/>
            </a:srgbClr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36" name="CustomShape 5"/>
          <p:cNvSpPr/>
          <p:nvPr/>
        </p:nvSpPr>
        <p:spPr>
          <a:xfrm>
            <a:off x="11438640" y="6453360"/>
            <a:ext cx="749520" cy="363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algn="ctr">
              <a:lnSpc>
                <a:spcPct val="100000"/>
              </a:lnSpc>
            </a:pPr>
            <a:fld id="{A64AE422-7959-420C-9C49-1A8B7DF56B12}" type="slidenum">
              <a:rPr b="0" lang="de-DE" sz="1800" spc="-1" strike="noStrike">
                <a:solidFill>
                  <a:srgbClr val="808080"/>
                </a:solidFill>
                <a:latin typeface="Arial Unicode MS"/>
                <a:ea typeface="DejaVu Sans"/>
              </a:rPr>
              <a:t>&lt;number&gt;</a:t>
            </a:fld>
            <a:endParaRPr b="0" lang="en-US" sz="1800" spc="-1" strike="noStrike">
              <a:latin typeface="Arial"/>
            </a:endParaRPr>
          </a:p>
        </p:txBody>
      </p:sp>
      <p:sp>
        <p:nvSpPr>
          <p:cNvPr id="137" name="CustomShape 6"/>
          <p:cNvSpPr/>
          <p:nvPr/>
        </p:nvSpPr>
        <p:spPr>
          <a:xfrm>
            <a:off x="0" y="6642720"/>
            <a:ext cx="12168000" cy="211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algn="ctr">
              <a:lnSpc>
                <a:spcPct val="100000"/>
              </a:lnSpc>
            </a:pPr>
            <a:r>
              <a:rPr b="0" lang="en-US" sz="800" spc="-1" strike="noStrike">
                <a:solidFill>
                  <a:srgbClr val="a6a6a6"/>
                </a:solidFill>
                <a:latin typeface="DejaVu Sans"/>
                <a:ea typeface="DejaVu Sans"/>
              </a:rPr>
              <a:t>The Limits to Growth – TU Clausthal</a:t>
            </a:r>
            <a:endParaRPr b="0" lang="en-US" sz="800" spc="-1" strike="noStrike">
              <a:latin typeface="Arial"/>
            </a:endParaRPr>
          </a:p>
        </p:txBody>
      </p:sp>
      <p:sp>
        <p:nvSpPr>
          <p:cNvPr id="138" name="PlaceHolder 7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r>
              <a:rPr b="0" lang="en-US" sz="4400" spc="-1" strike="noStrike">
                <a:latin typeface="Arial"/>
              </a:rPr>
              <a:t>Click to edit the title text 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139" name="PlaceHolder 8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  <p:sldLayoutId id="2147483696" r:id="rId12"/>
    <p:sldLayoutId id="2147483697" r:id="rId13"/>
    <p:sldLayoutId id="2147483698" r:id="rId14"/>
    <p:sldLayoutId id="2147483699" r:id="rId15"/>
  </p:sldLayoutIdLst>
</p:sldMaster>
</file>

<file path=ppt/slideMasters/slideMaster5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CustomShape 1"/>
          <p:cNvSpPr/>
          <p:nvPr/>
        </p:nvSpPr>
        <p:spPr>
          <a:xfrm>
            <a:off x="11444760" y="0"/>
            <a:ext cx="724680" cy="6833520"/>
          </a:xfrm>
          <a:prstGeom prst="rect">
            <a:avLst/>
          </a:prstGeom>
          <a:solidFill>
            <a:srgbClr val="000000">
              <a:alpha val="10000"/>
            </a:srgbClr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77" name="CustomShape 2"/>
          <p:cNvSpPr/>
          <p:nvPr/>
        </p:nvSpPr>
        <p:spPr>
          <a:xfrm>
            <a:off x="11438640" y="6453360"/>
            <a:ext cx="741600" cy="363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algn="ctr">
              <a:lnSpc>
                <a:spcPct val="100000"/>
              </a:lnSpc>
            </a:pPr>
            <a:fld id="{12FEF23B-A576-4A2A-BE52-C0DF421B1D44}" type="slidenum">
              <a:rPr b="0" lang="en-US" sz="1800" spc="-1" strike="noStrike">
                <a:solidFill>
                  <a:srgbClr val="808080"/>
                </a:solidFill>
                <a:latin typeface="Arial"/>
                <a:ea typeface="DejaVu Sans"/>
              </a:rPr>
              <a:t>&lt;number&gt;</a:t>
            </a:fld>
            <a:endParaRPr b="0" lang="en-US" sz="1800" spc="-1" strike="noStrike">
              <a:latin typeface="Arial"/>
            </a:endParaRPr>
          </a:p>
        </p:txBody>
      </p:sp>
      <p:sp>
        <p:nvSpPr>
          <p:cNvPr id="178" name="CustomShape 3"/>
          <p:cNvSpPr/>
          <p:nvPr/>
        </p:nvSpPr>
        <p:spPr>
          <a:xfrm>
            <a:off x="912240" y="1268280"/>
            <a:ext cx="9191520" cy="344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179" name="Picture 19" descr="Logo_TUC_de_RGB"/>
          <p:cNvPicPr/>
          <p:nvPr/>
        </p:nvPicPr>
        <p:blipFill>
          <a:blip r:embed="rId2"/>
          <a:stretch/>
        </p:blipFill>
        <p:spPr>
          <a:xfrm>
            <a:off x="0" y="0"/>
            <a:ext cx="3035520" cy="545400"/>
          </a:xfrm>
          <a:prstGeom prst="rect">
            <a:avLst/>
          </a:prstGeom>
          <a:ln>
            <a:noFill/>
          </a:ln>
        </p:spPr>
      </p:pic>
      <p:pic>
        <p:nvPicPr>
          <p:cNvPr id="180" name="Grafik 2" descr=""/>
          <p:cNvPicPr/>
          <p:nvPr/>
        </p:nvPicPr>
        <p:blipFill>
          <a:blip r:embed="rId3"/>
          <a:stretch/>
        </p:blipFill>
        <p:spPr>
          <a:xfrm>
            <a:off x="7430400" y="134640"/>
            <a:ext cx="3681360" cy="497520"/>
          </a:xfrm>
          <a:prstGeom prst="rect">
            <a:avLst/>
          </a:prstGeom>
          <a:ln>
            <a:noFill/>
          </a:ln>
        </p:spPr>
      </p:pic>
      <p:sp>
        <p:nvSpPr>
          <p:cNvPr id="181" name="CustomShape 4"/>
          <p:cNvSpPr/>
          <p:nvPr/>
        </p:nvSpPr>
        <p:spPr>
          <a:xfrm>
            <a:off x="912240" y="1268280"/>
            <a:ext cx="9191520" cy="344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82" name="CustomShape 5"/>
          <p:cNvSpPr/>
          <p:nvPr/>
        </p:nvSpPr>
        <p:spPr>
          <a:xfrm>
            <a:off x="11444760" y="0"/>
            <a:ext cx="724680" cy="6833520"/>
          </a:xfrm>
          <a:prstGeom prst="rect">
            <a:avLst/>
          </a:prstGeom>
          <a:solidFill>
            <a:srgbClr val="000000">
              <a:alpha val="10000"/>
            </a:srgbClr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83" name="CustomShape 6"/>
          <p:cNvSpPr/>
          <p:nvPr/>
        </p:nvSpPr>
        <p:spPr>
          <a:xfrm>
            <a:off x="0" y="6642720"/>
            <a:ext cx="12167640" cy="211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algn="ctr">
              <a:lnSpc>
                <a:spcPct val="100000"/>
              </a:lnSpc>
            </a:pPr>
            <a:r>
              <a:rPr b="0" lang="en-US" sz="800" spc="-1" strike="noStrike">
                <a:solidFill>
                  <a:srgbClr val="a6a6a6"/>
                </a:solidFill>
                <a:latin typeface="DejaVu Sans"/>
                <a:ea typeface="DejaVu Sans"/>
              </a:rPr>
              <a:t>The Limits to Growth – TU Clausthal</a:t>
            </a:r>
            <a:endParaRPr b="0" lang="en-US" sz="800" spc="-1" strike="noStrike">
              <a:latin typeface="Arial"/>
            </a:endParaRPr>
          </a:p>
        </p:txBody>
      </p:sp>
      <p:sp>
        <p:nvSpPr>
          <p:cNvPr id="184" name="PlaceHolder 7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r>
              <a:rPr b="0" lang="en-US" sz="4400" spc="-1" strike="noStrike">
                <a:latin typeface="Arial"/>
              </a:rPr>
              <a:t>Click to edit the title text 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185" name="PlaceHolder 8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01" r:id="rId4"/>
    <p:sldLayoutId id="2147483702" r:id="rId5"/>
    <p:sldLayoutId id="2147483703" r:id="rId6"/>
    <p:sldLayoutId id="2147483704" r:id="rId7"/>
    <p:sldLayoutId id="2147483705" r:id="rId8"/>
    <p:sldLayoutId id="2147483706" r:id="rId9"/>
    <p:sldLayoutId id="2147483707" r:id="rId10"/>
    <p:sldLayoutId id="2147483708" r:id="rId11"/>
    <p:sldLayoutId id="2147483709" r:id="rId12"/>
    <p:sldLayoutId id="2147483710" r:id="rId13"/>
    <p:sldLayoutId id="2147483711" r:id="rId14"/>
    <p:sldLayoutId id="2147483712" r:id="rId15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hyperlink" Target="https://www.sciencedirect.com/science/article/pii/S0921344920302354?via%3Dihub" TargetMode="External"/><Relationship Id="rId2" Type="http://schemas.openxmlformats.org/officeDocument/2006/relationships/image" Target="../media/image12.png"/><Relationship Id="rId3" Type="http://schemas.openxmlformats.org/officeDocument/2006/relationships/slideLayout" Target="../slideLayouts/slideLayout13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
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hyperlink" Target="https://creativecommons.org/licenses/by-sa/4.0/" TargetMode="External"/><Relationship Id="rId2" Type="http://schemas.openxmlformats.org/officeDocument/2006/relationships/image" Target="../media/image13.png"/><Relationship Id="rId3" Type="http://schemas.openxmlformats.org/officeDocument/2006/relationships/slideLayout" Target="../slideLayouts/slideLayout13.xml"/>
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hyperlink" Target="https://creativecommons.org/licenses/by-sa/4.0/" TargetMode="External"/><Relationship Id="rId2" Type="http://schemas.openxmlformats.org/officeDocument/2006/relationships/hyperlink" Target="https://github.com/ETCE-LAB/teaching-material/tree/master/The-Limits-to-Growth" TargetMode="External"/><Relationship Id="rId3" Type="http://schemas.openxmlformats.org/officeDocument/2006/relationships/slideLayout" Target="../slideLayouts/slideLayout13.xml"/>
</Relationships>
</file>

<file path=ppt/slides/_rels/slide20.xml.rels><?xml version="1.0" encoding="UTF-8"?>
<Relationships xmlns="http://schemas.openxmlformats.org/package/2006/relationships"><Relationship Id="rId1" Type="http://schemas.openxmlformats.org/officeDocument/2006/relationships/hyperlink" Target="https://creativecommons.org/licenses/by-nc-nd/2.0/" TargetMode="External"/><Relationship Id="rId2" Type="http://schemas.openxmlformats.org/officeDocument/2006/relationships/hyperlink" Target="https://creativecommons.org/licenses/by-sa/2.0/" TargetMode="External"/><Relationship Id="rId3" Type="http://schemas.openxmlformats.org/officeDocument/2006/relationships/image" Target="../media/image14.jpeg"/><Relationship Id="rId4" Type="http://schemas.openxmlformats.org/officeDocument/2006/relationships/image" Target="../media/image15.jpeg"/><Relationship Id="rId5" Type="http://schemas.openxmlformats.org/officeDocument/2006/relationships/slideLayout" Target="../slideLayouts/slideLayout13.xml"/>
</Relationships>
</file>

<file path=ppt/slides/_rels/slide21.xml.rels><?xml version="1.0" encoding="UTF-8"?>
<Relationships xmlns="http://schemas.openxmlformats.org/package/2006/relationships"><Relationship Id="rId1" Type="http://schemas.openxmlformats.org/officeDocument/2006/relationships/hyperlink" Target="https://creativecommons.org/licenses/by-nc/2.0/" TargetMode="External"/><Relationship Id="rId2" Type="http://schemas.openxmlformats.org/officeDocument/2006/relationships/image" Target="../media/image16.jpeg"/><Relationship Id="rId3" Type="http://schemas.openxmlformats.org/officeDocument/2006/relationships/image" Target="../media/image17.png"/><Relationship Id="rId4" Type="http://schemas.openxmlformats.org/officeDocument/2006/relationships/slideLayout" Target="../slideLayouts/slideLayout13.xml"/>
</Relationships>
</file>

<file path=ppt/slides/_rels/slide22.xml.rels><?xml version="1.0" encoding="UTF-8"?>
<Relationships xmlns="http://schemas.openxmlformats.org/package/2006/relationships"><Relationship Id="rId1" Type="http://schemas.openxmlformats.org/officeDocument/2006/relationships/image" Target="../media/image18.png"/><Relationship Id="rId2" Type="http://schemas.openxmlformats.org/officeDocument/2006/relationships/slideLayout" Target="../slideLayouts/slideLayout13.xml"/>
</Relationships>
</file>

<file path=ppt/slides/_rels/slide2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24.xml.rels><?xml version="1.0" encoding="UTF-8"?>
<Relationships xmlns="http://schemas.openxmlformats.org/package/2006/relationships"><Relationship Id="rId1" Type="http://schemas.openxmlformats.org/officeDocument/2006/relationships/hyperlink" Target="https://creativecommons.org/licenses/by-sa/4.0/" TargetMode="External"/><Relationship Id="rId2" Type="http://schemas.openxmlformats.org/officeDocument/2006/relationships/hyperlink" Target="https://creativecommons.org/licenses/by/2.0/" TargetMode="External"/><Relationship Id="rId3" Type="http://schemas.openxmlformats.org/officeDocument/2006/relationships/hyperlink" Target="https://creativecommons.org/publicdomain/zero/1.0/" TargetMode="External"/><Relationship Id="rId4" Type="http://schemas.openxmlformats.org/officeDocument/2006/relationships/hyperlink" Target="https://creativecommons.org/licenses/by/2.0/" TargetMode="External"/><Relationship Id="rId5" Type="http://schemas.openxmlformats.org/officeDocument/2006/relationships/image" Target="../media/image19.jpeg"/><Relationship Id="rId6" Type="http://schemas.openxmlformats.org/officeDocument/2006/relationships/image" Target="../media/image20.jpeg"/><Relationship Id="rId7" Type="http://schemas.openxmlformats.org/officeDocument/2006/relationships/image" Target="../media/image21.jpeg"/><Relationship Id="rId8" Type="http://schemas.openxmlformats.org/officeDocument/2006/relationships/image" Target="../media/image22.jpeg"/><Relationship Id="rId9" Type="http://schemas.openxmlformats.org/officeDocument/2006/relationships/slideLayout" Target="../slideLayouts/slideLayout13.xml"/>
</Relationships>
</file>

<file path=ppt/slides/_rels/slide25.xml.rels><?xml version="1.0" encoding="UTF-8"?>
<Relationships xmlns="http://schemas.openxmlformats.org/package/2006/relationships"><Relationship Id="rId1" Type="http://schemas.openxmlformats.org/officeDocument/2006/relationships/image" Target="../media/image23.jpeg"/><Relationship Id="rId2" Type="http://schemas.openxmlformats.org/officeDocument/2006/relationships/hyperlink" Target="https://creativecommons.org/licenses/by-sa/4.0" TargetMode="External"/><Relationship Id="rId3" Type="http://schemas.openxmlformats.org/officeDocument/2006/relationships/slideLayout" Target="../slideLayouts/slideLayout13.xml"/>
</Relationships>
</file>

<file path=ppt/slides/_rels/slide26.xml.rels><?xml version="1.0" encoding="UTF-8"?>
<Relationships xmlns="http://schemas.openxmlformats.org/package/2006/relationships"><Relationship Id="rId1" Type="http://schemas.openxmlformats.org/officeDocument/2006/relationships/hyperlink" Target="https://onlinelibrary.wiley.com/doi/epdf/10.1111/jiec.13084" TargetMode="External"/><Relationship Id="rId2" Type="http://schemas.openxmlformats.org/officeDocument/2006/relationships/image" Target="../media/image24.png"/><Relationship Id="rId3" Type="http://schemas.openxmlformats.org/officeDocument/2006/relationships/slideLayout" Target="../slideLayouts/slideLayout13.xml"/>
</Relationships>
</file>

<file path=ppt/slides/_rels/slide27.xml.rels><?xml version="1.0" encoding="UTF-8"?>
<Relationships xmlns="http://schemas.openxmlformats.org/package/2006/relationships"><Relationship Id="rId1" Type="http://schemas.openxmlformats.org/officeDocument/2006/relationships/hyperlink" Target="https://onlinelibrary.wiley.com/doi/epdf/10.1111/jiec.13084" TargetMode="External"/><Relationship Id="rId2" Type="http://schemas.openxmlformats.org/officeDocument/2006/relationships/image" Target="../media/image25.png"/><Relationship Id="rId3" Type="http://schemas.openxmlformats.org/officeDocument/2006/relationships/slideLayout" Target="../slideLayouts/slideLayout13.xml"/>
</Relationships>
</file>

<file path=ppt/slides/_rels/slide28.xml.rels><?xml version="1.0" encoding="UTF-8"?>
<Relationships xmlns="http://schemas.openxmlformats.org/package/2006/relationships"><Relationship Id="rId1" Type="http://schemas.openxmlformats.org/officeDocument/2006/relationships/image" Target="../media/image26.png"/><Relationship Id="rId2" Type="http://schemas.openxmlformats.org/officeDocument/2006/relationships/slideLayout" Target="../slideLayouts/slideLayout13.xml"/>
</Relationships>
</file>

<file path=ppt/slides/_rels/slide2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
</Relationships>
</file>

<file path=ppt/slides/_rels/slide3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3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32.xml.rels><?xml version="1.0" encoding="UTF-8"?>
<Relationships xmlns="http://schemas.openxmlformats.org/package/2006/relationships"><Relationship Id="rId1" Type="http://schemas.openxmlformats.org/officeDocument/2006/relationships/hyperlink" Target="https://creativecommons.org/licenses/by/4.0/" TargetMode="External"/><Relationship Id="rId2" Type="http://schemas.openxmlformats.org/officeDocument/2006/relationships/image" Target="../media/image27.png"/><Relationship Id="rId3" Type="http://schemas.openxmlformats.org/officeDocument/2006/relationships/slideLayout" Target="../slideLayouts/slideLayout37.xml"/>
</Relationships>
</file>

<file path=ppt/slides/_rels/slide3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7.xml"/>
</Relationships>
</file>

<file path=ppt/slides/_rels/slide34.xml.rels><?xml version="1.0" encoding="UTF-8"?>
<Relationships xmlns="http://schemas.openxmlformats.org/package/2006/relationships"><Relationship Id="rId1" Type="http://schemas.openxmlformats.org/officeDocument/2006/relationships/image" Target="../media/image28.png"/><Relationship Id="rId2" Type="http://schemas.openxmlformats.org/officeDocument/2006/relationships/slideLayout" Target="../slideLayouts/slideLayout37.xml"/>
</Relationships>
</file>

<file path=ppt/slides/_rels/slide3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7.xml"/>
</Relationships>
</file>

<file path=ppt/slides/_rels/slide3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3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38.xml.rels><?xml version="1.0" encoding="UTF-8"?>
<Relationships xmlns="http://schemas.openxmlformats.org/package/2006/relationships"><Relationship Id="rId1" Type="http://schemas.openxmlformats.org/officeDocument/2006/relationships/hyperlink" Target="https://www.researchgate.net/publication/334520611_Kreislaufwirtschaft_-_Ein_Ausweg_aus_der_sozial-okologischen_Krise" TargetMode="External"/><Relationship Id="rId2" Type="http://schemas.openxmlformats.org/officeDocument/2006/relationships/image" Target="../media/image29.png"/><Relationship Id="rId3" Type="http://schemas.openxmlformats.org/officeDocument/2006/relationships/slideLayout" Target="../slideLayouts/slideLayout13.xml"/>
</Relationships>
</file>

<file path=ppt/slides/_rels/slide39.xml.rels><?xml version="1.0" encoding="UTF-8"?>
<Relationships xmlns="http://schemas.openxmlformats.org/package/2006/relationships"><Relationship Id="rId1" Type="http://schemas.openxmlformats.org/officeDocument/2006/relationships/hyperlink" Target="https://media.ccc.de/v/bub2018-207-circular_society/related" TargetMode="External"/><Relationship Id="rId2" Type="http://schemas.openxmlformats.org/officeDocument/2006/relationships/slideLayout" Target="../slideLayouts/slideLayout1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40.xml.rels><?xml version="1.0" encoding="UTF-8"?>
<Relationships xmlns="http://schemas.openxmlformats.org/package/2006/relationships"><Relationship Id="rId1" Type="http://schemas.openxmlformats.org/officeDocument/2006/relationships/hyperlink" Target="https://media.ccc.de/v/bub2018-207-circular_society/related" TargetMode="External"/><Relationship Id="rId2" Type="http://schemas.openxmlformats.org/officeDocument/2006/relationships/slideLayout" Target="../slideLayouts/slideLayout13.xml"/>
</Relationships>
</file>

<file path=ppt/slides/_rels/slide41.xml.rels><?xml version="1.0" encoding="UTF-8"?>
<Relationships xmlns="http://schemas.openxmlformats.org/package/2006/relationships"><Relationship Id="rId1" Type="http://schemas.openxmlformats.org/officeDocument/2006/relationships/hyperlink" Target="https://creativecommons.org/licenses/by/4.0/" TargetMode="External"/><Relationship Id="rId2" Type="http://schemas.openxmlformats.org/officeDocument/2006/relationships/hyperlink" Target="https://www.sciencedirect.com/science/article/pii/S0921344920302354?via%3Dihub" TargetMode="External"/><Relationship Id="rId3" Type="http://schemas.openxmlformats.org/officeDocument/2006/relationships/image" Target="../media/image30.png"/><Relationship Id="rId4" Type="http://schemas.openxmlformats.org/officeDocument/2006/relationships/slideLayout" Target="../slideLayouts/slideLayout13.xml"/>
</Relationships>
</file>

<file path=ppt/slides/_rels/slide42.xml.rels><?xml version="1.0" encoding="UTF-8"?>
<Relationships xmlns="http://schemas.openxmlformats.org/package/2006/relationships"><Relationship Id="rId1" Type="http://schemas.openxmlformats.org/officeDocument/2006/relationships/hyperlink" Target="https://www.sciencedirect.com/science/article/pii/S0921344920302354?via%3Dihub" TargetMode="External"/><Relationship Id="rId2" Type="http://schemas.openxmlformats.org/officeDocument/2006/relationships/image" Target="../media/image31.png"/><Relationship Id="rId3" Type="http://schemas.openxmlformats.org/officeDocument/2006/relationships/slideLayout" Target="../slideLayouts/slideLayout13.xml"/>
</Relationships>
</file>

<file path=ppt/slides/_rels/slide43.xml.rels><?xml version="1.0" encoding="UTF-8"?>
<Relationships xmlns="http://schemas.openxmlformats.org/package/2006/relationships"><Relationship Id="rId1" Type="http://schemas.openxmlformats.org/officeDocument/2006/relationships/hyperlink" Target="https://www.sciencedirect.com/science/article/pii/S0921344920302354?via%3Dihub" TargetMode="External"/><Relationship Id="rId2" Type="http://schemas.openxmlformats.org/officeDocument/2006/relationships/image" Target="../media/image32.png"/><Relationship Id="rId3" Type="http://schemas.openxmlformats.org/officeDocument/2006/relationships/slideLayout" Target="../slideLayouts/slideLayout13.xml"/>
</Relationships>
</file>

<file path=ppt/slides/_rels/slide4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
</Relationships>
</file>

<file path=ppt/slides/_rels/slide4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4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4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4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4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5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
</Relationships>
</file>

<file path=ppt/slides/_rels/slide51.xml.rels><?xml version="1.0" encoding="UTF-8"?>
<Relationships xmlns="http://schemas.openxmlformats.org/package/2006/relationships"><Relationship Id="rId1" Type="http://schemas.openxmlformats.org/officeDocument/2006/relationships/hyperlink" Target="https://www.sciencedirect.com/science/article/pii/S0921344920302354?via%3Dihub" TargetMode="External"/><Relationship Id="rId2" Type="http://schemas.openxmlformats.org/officeDocument/2006/relationships/image" Target="../media/image33.png"/><Relationship Id="rId3" Type="http://schemas.openxmlformats.org/officeDocument/2006/relationships/slideLayout" Target="../slideLayouts/slideLayout13.xml"/>
</Relationships>
</file>

<file path=ppt/slides/_rels/slide5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5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54.xml.rels><?xml version="1.0" encoding="UTF-8"?>
<Relationships xmlns="http://schemas.openxmlformats.org/package/2006/relationships"><Relationship Id="rId1" Type="http://schemas.openxmlformats.org/officeDocument/2006/relationships/image" Target="../media/image34.jpeg"/><Relationship Id="rId2" Type="http://schemas.openxmlformats.org/officeDocument/2006/relationships/image" Target="../media/image35.png"/><Relationship Id="rId3" Type="http://schemas.openxmlformats.org/officeDocument/2006/relationships/slideLayout" Target="../slideLayouts/slideLayout13.xml"/>
</Relationships>
</file>

<file path=ppt/slides/_rels/slide5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56.xml.rels><?xml version="1.0" encoding="UTF-8"?>
<Relationships xmlns="http://schemas.openxmlformats.org/package/2006/relationships"><Relationship Id="rId1" Type="http://schemas.openxmlformats.org/officeDocument/2006/relationships/hyperlink" Target="https://creativecommons.org/licenses/by-sa/4.0/" TargetMode="External"/><Relationship Id="rId2" Type="http://schemas.openxmlformats.org/officeDocument/2006/relationships/hyperlink" Target="https://creativecommons.org/licenses/by-sa/4.0" TargetMode="External"/><Relationship Id="rId3" Type="http://schemas.openxmlformats.org/officeDocument/2006/relationships/image" Target="../media/image36.jpeg"/><Relationship Id="rId4" Type="http://schemas.openxmlformats.org/officeDocument/2006/relationships/image" Target="../media/image37.png"/><Relationship Id="rId5" Type="http://schemas.openxmlformats.org/officeDocument/2006/relationships/image" Target="../media/image38.png"/><Relationship Id="rId6" Type="http://schemas.openxmlformats.org/officeDocument/2006/relationships/slideLayout" Target="../slideLayouts/slideLayout13.xml"/>
</Relationships>
</file>

<file path=ppt/slides/_rels/slide57.xml.rels><?xml version="1.0" encoding="UTF-8"?>
<Relationships xmlns="http://schemas.openxmlformats.org/package/2006/relationships"><Relationship Id="rId1" Type="http://schemas.openxmlformats.org/officeDocument/2006/relationships/hyperlink" Target="https://creativecommons.org/licenses/by-sa/4.0/" TargetMode="External"/><Relationship Id="rId2" Type="http://schemas.openxmlformats.org/officeDocument/2006/relationships/hyperlink" Target="https://creativecommons.org/licenses/by-sa/4.0" TargetMode="External"/><Relationship Id="rId3" Type="http://schemas.openxmlformats.org/officeDocument/2006/relationships/image" Target="../media/image39.jpeg"/><Relationship Id="rId4" Type="http://schemas.openxmlformats.org/officeDocument/2006/relationships/image" Target="../media/image40.png"/><Relationship Id="rId5" Type="http://schemas.openxmlformats.org/officeDocument/2006/relationships/image" Target="../media/image41.png"/><Relationship Id="rId6" Type="http://schemas.openxmlformats.org/officeDocument/2006/relationships/slideLayout" Target="../slideLayouts/slideLayout13.xml"/>
</Relationships>
</file>

<file path=ppt/slides/_rels/slide5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59.xml.rels><?xml version="1.0" encoding="UTF-8"?>
<Relationships xmlns="http://schemas.openxmlformats.org/package/2006/relationships"><Relationship Id="rId1" Type="http://schemas.openxmlformats.org/officeDocument/2006/relationships/image" Target="../media/image42.jpeg"/><Relationship Id="rId2" Type="http://schemas.openxmlformats.org/officeDocument/2006/relationships/hyperlink" Target="https://creativecommons.org/licenses/by-sa/4.0/" TargetMode="External"/><Relationship Id="rId3" Type="http://schemas.openxmlformats.org/officeDocument/2006/relationships/hyperlink" Target="https://creativecommons.org/licenses/by-sa/4.0/" TargetMode="External"/><Relationship Id="rId4" Type="http://schemas.openxmlformats.org/officeDocument/2006/relationships/hyperlink" Target="https://creativecommons.org/licenses/by/2.0/" TargetMode="External"/><Relationship Id="rId5" Type="http://schemas.openxmlformats.org/officeDocument/2006/relationships/slideLayout" Target="../slideLayouts/slideLayout13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slideLayout" Target="../slideLayouts/slideLayout13.xml"/>
</Relationships>
</file>

<file path=ppt/slides/_rels/slide60.xml.rels><?xml version="1.0" encoding="UTF-8"?>
<Relationships xmlns="http://schemas.openxmlformats.org/package/2006/relationships"><Relationship Id="rId1" Type="http://schemas.openxmlformats.org/officeDocument/2006/relationships/image" Target="../media/image43.jpeg"/><Relationship Id="rId2" Type="http://schemas.openxmlformats.org/officeDocument/2006/relationships/hyperlink" Target="https://creativecommons.org/licenses/by-sa/4.0/" TargetMode="External"/><Relationship Id="rId3" Type="http://schemas.openxmlformats.org/officeDocument/2006/relationships/hyperlink" Target="https://creativecommons.org/licenses/by-sa/4.0/" TargetMode="External"/><Relationship Id="rId4" Type="http://schemas.openxmlformats.org/officeDocument/2006/relationships/hyperlink" Target="https://creativecommons.org/licenses/by/2.0/" TargetMode="External"/><Relationship Id="rId5" Type="http://schemas.openxmlformats.org/officeDocument/2006/relationships/image" Target="../media/image44.jpeg"/><Relationship Id="rId6" Type="http://schemas.openxmlformats.org/officeDocument/2006/relationships/slideLayout" Target="../slideLayouts/slideLayout13.xml"/>
</Relationships>
</file>

<file path=ppt/slides/_rels/slide61.xml.rels><?xml version="1.0" encoding="UTF-8"?>
<Relationships xmlns="http://schemas.openxmlformats.org/package/2006/relationships"><Relationship Id="rId1" Type="http://schemas.openxmlformats.org/officeDocument/2006/relationships/image" Target="../media/image45.jpeg"/><Relationship Id="rId2" Type="http://schemas.openxmlformats.org/officeDocument/2006/relationships/hyperlink" Target="https://creativecommons.org/licenses/by-sa/4.0/" TargetMode="External"/><Relationship Id="rId3" Type="http://schemas.openxmlformats.org/officeDocument/2006/relationships/hyperlink" Target="https://creativecommons.org/licenses/by-sa/4.0/" TargetMode="External"/><Relationship Id="rId4" Type="http://schemas.openxmlformats.org/officeDocument/2006/relationships/hyperlink" Target="https://creativecommons.org/licenses/by/2.0/" TargetMode="External"/><Relationship Id="rId5" Type="http://schemas.openxmlformats.org/officeDocument/2006/relationships/image" Target="../media/image46.jpeg"/><Relationship Id="rId6" Type="http://schemas.openxmlformats.org/officeDocument/2006/relationships/image" Target="../media/image47.jpeg"/><Relationship Id="rId7" Type="http://schemas.openxmlformats.org/officeDocument/2006/relationships/slideLayout" Target="../slideLayouts/slideLayout13.xml"/>
</Relationships>
</file>

<file path=ppt/slides/_rels/slide62.xml.rels><?xml version="1.0" encoding="UTF-8"?>
<Relationships xmlns="http://schemas.openxmlformats.org/package/2006/relationships"><Relationship Id="rId1" Type="http://schemas.openxmlformats.org/officeDocument/2006/relationships/hyperlink" Target="https://agroforestry.org/" TargetMode="External"/><Relationship Id="rId2" Type="http://schemas.openxmlformats.org/officeDocument/2006/relationships/hyperlink" Target="https://www.transitionmonty.org/uploads/6/5/4/9/6549206/essence_of_pc_ebook_1.pdf" TargetMode="External"/><Relationship Id="rId3" Type="http://schemas.openxmlformats.org/officeDocument/2006/relationships/slideLayout" Target="../slideLayouts/slideLayout13.xml"/>
</Relationships>
</file>

<file path=ppt/slides/_rels/slide63.xml.rels><?xml version="1.0" encoding="UTF-8"?>
<Relationships xmlns="http://schemas.openxmlformats.org/package/2006/relationships"><Relationship Id="rId1" Type="http://schemas.openxmlformats.org/officeDocument/2006/relationships/image" Target="../media/image48.jpeg"/><Relationship Id="rId2" Type="http://schemas.openxmlformats.org/officeDocument/2006/relationships/hyperlink" Target="https://creativecommons.org/licenses/by-sa/4.0" TargetMode="External"/><Relationship Id="rId3" Type="http://schemas.openxmlformats.org/officeDocument/2006/relationships/slideLayout" Target="../slideLayouts/slideLayout13.xml"/>
</Relationships>
</file>

<file path=ppt/slides/_rels/slide64.xml.rels><?xml version="1.0" encoding="UTF-8"?>
<Relationships xmlns="http://schemas.openxmlformats.org/package/2006/relationships"><Relationship Id="rId1" Type="http://schemas.openxmlformats.org/officeDocument/2006/relationships/hyperlink" Target="https://creativecommons.org/licenses/by-sa/4.0/" TargetMode="External"/><Relationship Id="rId2" Type="http://schemas.openxmlformats.org/officeDocument/2006/relationships/hyperlink" Target="https://creativecommons.org/licenses/by-nc-sa/2.0/" TargetMode="External"/><Relationship Id="rId3" Type="http://schemas.openxmlformats.org/officeDocument/2006/relationships/hyperlink" Target="https://creativecommons.org/licenses/by-sa/4.0/" TargetMode="External"/><Relationship Id="rId4" Type="http://schemas.openxmlformats.org/officeDocument/2006/relationships/image" Target="../media/image49.jpeg"/><Relationship Id="rId5" Type="http://schemas.openxmlformats.org/officeDocument/2006/relationships/image" Target="../media/image50.jpeg"/><Relationship Id="rId6" Type="http://schemas.openxmlformats.org/officeDocument/2006/relationships/image" Target="../media/image51.jpeg"/><Relationship Id="rId7" Type="http://schemas.openxmlformats.org/officeDocument/2006/relationships/slideLayout" Target="../slideLayouts/slideLayout13.xml"/>
</Relationships>
</file>

<file path=ppt/slides/_rels/slide6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6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67.xml.rels><?xml version="1.0" encoding="UTF-8"?>
<Relationships xmlns="http://schemas.openxmlformats.org/package/2006/relationships"><Relationship Id="rId1" Type="http://schemas.openxmlformats.org/officeDocument/2006/relationships/image" Target="../media/image52.jpeg"/><Relationship Id="rId2" Type="http://schemas.openxmlformats.org/officeDocument/2006/relationships/hyperlink" Target="https://creativecommons.org/licenses/by-sa/4.0/" TargetMode="External"/><Relationship Id="rId3" Type="http://schemas.openxmlformats.org/officeDocument/2006/relationships/slideLayout" Target="../slideLayouts/slideLayout13.xml"/>
</Relationships>
</file>

<file path=ppt/slides/_rels/slide68.xml.rels><?xml version="1.0" encoding="UTF-8"?>
<Relationships xmlns="http://schemas.openxmlformats.org/package/2006/relationships"><Relationship Id="rId1" Type="http://schemas.openxmlformats.org/officeDocument/2006/relationships/image" Target="../media/image53.png"/><Relationship Id="rId2" Type="http://schemas.openxmlformats.org/officeDocument/2006/relationships/slideLayout" Target="../slideLayouts/slideLayout13.xml"/>
</Relationships>
</file>

<file path=ppt/slides/_rels/slide6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slideLayout" Target="../slideLayouts/slideLayout13.xml"/>
</Relationships>
</file>

<file path=ppt/slides/_rels/slide70.xml.rels><?xml version="1.0" encoding="UTF-8"?>
<Relationships xmlns="http://schemas.openxmlformats.org/package/2006/relationships"><Relationship Id="rId1" Type="http://schemas.openxmlformats.org/officeDocument/2006/relationships/image" Target="../media/image54.png"/><Relationship Id="rId2" Type="http://schemas.openxmlformats.org/officeDocument/2006/relationships/slideLayout" Target="../slideLayouts/slideLayout13.xml"/>
</Relationships>
</file>

<file path=ppt/slides/_rels/slide7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7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7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
</Relationships>
</file>

<file path=ppt/slides/_rels/slide7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9.xml"/>
</Relationships>
</file>

<file path=ppt/slides/_rels/slide75.xml.rels><?xml version="1.0" encoding="UTF-8"?>
<Relationships xmlns="http://schemas.openxmlformats.org/package/2006/relationships"><Relationship Id="rId1" Type="http://schemas.openxmlformats.org/officeDocument/2006/relationships/hyperlink" Target="https://www.routledge.com/The-One-Planet-Life-A-Blueprint-for-Low-Impact-Development/Thorpe/p/book/9780415738545" TargetMode="External"/><Relationship Id="rId2" Type="http://schemas.openxmlformats.org/officeDocument/2006/relationships/hyperlink" Target="https://www.youtube.com/watch?v=gq9sg397ee8" TargetMode="External"/><Relationship Id="rId3" Type="http://schemas.openxmlformats.org/officeDocument/2006/relationships/hyperlink" Target="https://www.youtube.com/watch?v=XUwLAvfBCzw" TargetMode="External"/><Relationship Id="rId4" Type="http://schemas.openxmlformats.org/officeDocument/2006/relationships/hyperlink" Target="https://www.imdb.com/title/tt5723056/" TargetMode="External"/><Relationship Id="rId5" Type="http://schemas.openxmlformats.org/officeDocument/2006/relationships/hyperlink" Target="https://gimletmedia.com/shows/howtosaveaplanet/2ohrzva" TargetMode="External"/><Relationship Id="rId6" Type="http://schemas.openxmlformats.org/officeDocument/2006/relationships/hyperlink" Target="https://radiopublic.com/hot-farm-WYEJAw/episodes" TargetMode="External"/><Relationship Id="rId7" Type="http://schemas.openxmlformats.org/officeDocument/2006/relationships/slideLayout" Target="../slideLayouts/slideLayout13.xml"/>
</Relationships>
</file>

<file path=ppt/slides/_rels/slide7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slideLayout" Target="../slideLayouts/slideLayout13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CustomShape 1"/>
          <p:cNvSpPr/>
          <p:nvPr/>
        </p:nvSpPr>
        <p:spPr>
          <a:xfrm>
            <a:off x="527400" y="1412640"/>
            <a:ext cx="10346760" cy="1133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 algn="ctr">
              <a:lnSpc>
                <a:spcPct val="100000"/>
              </a:lnSpc>
            </a:pPr>
            <a:r>
              <a:rPr b="1" lang="en-US" sz="3200" spc="-1" strike="noStrike">
                <a:solidFill>
                  <a:srgbClr val="008c4f"/>
                </a:solidFill>
                <a:latin typeface="DejaVu Sans"/>
                <a:ea typeface="DejaVu Sans"/>
              </a:rPr>
              <a:t>The Limits to Growth: Sustainability and the Circular Economy</a:t>
            </a:r>
            <a:endParaRPr b="0" lang="en-US" sz="3200" spc="-1" strike="noStrike">
              <a:latin typeface="Arial"/>
            </a:endParaRPr>
          </a:p>
        </p:txBody>
      </p:sp>
      <p:sp>
        <p:nvSpPr>
          <p:cNvPr id="223" name="CustomShape 2"/>
          <p:cNvSpPr/>
          <p:nvPr/>
        </p:nvSpPr>
        <p:spPr>
          <a:xfrm>
            <a:off x="527400" y="2852640"/>
            <a:ext cx="10346760" cy="2354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 algn="ctr">
              <a:lnSpc>
                <a:spcPct val="100000"/>
              </a:lnSpc>
              <a:spcBef>
                <a:spcPts val="479"/>
              </a:spcBef>
              <a:tabLst>
                <a:tab algn="l" pos="0"/>
              </a:tabLst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Lecture 10: Now What?</a:t>
            </a:r>
            <a:endParaRPr b="0" lang="en-US" sz="2400" spc="-1" strike="noStrike">
              <a:latin typeface="Arial"/>
            </a:endParaRPr>
          </a:p>
          <a:p>
            <a:pPr algn="ctr">
              <a:lnSpc>
                <a:spcPct val="100000"/>
              </a:lnSpc>
              <a:spcBef>
                <a:spcPts val="479"/>
              </a:spcBef>
              <a:tabLst>
                <a:tab algn="l" pos="0"/>
              </a:tabLst>
            </a:pPr>
            <a:endParaRPr b="0" lang="en-US" sz="2400" spc="-1" strike="noStrike">
              <a:latin typeface="Arial"/>
            </a:endParaRPr>
          </a:p>
          <a:p>
            <a:pPr algn="ctr">
              <a:lnSpc>
                <a:spcPct val="100000"/>
              </a:lnSpc>
              <a:spcBef>
                <a:spcPts val="241"/>
              </a:spcBef>
              <a:tabLst>
                <a:tab algn="l" pos="0"/>
              </a:tabLst>
            </a:pPr>
            <a:endParaRPr b="0" lang="en-US" sz="2400" spc="-1" strike="noStrike">
              <a:latin typeface="Arial"/>
            </a:endParaRPr>
          </a:p>
          <a:p>
            <a:pPr algn="ctr">
              <a:lnSpc>
                <a:spcPct val="100000"/>
              </a:lnSpc>
              <a:spcBef>
                <a:spcPts val="241"/>
              </a:spcBef>
              <a:tabLst>
                <a:tab algn="l" pos="0"/>
              </a:tabLst>
            </a:pPr>
            <a:endParaRPr b="0" lang="en-US" sz="2400" spc="-1" strike="noStrike">
              <a:latin typeface="Arial"/>
            </a:endParaRPr>
          </a:p>
          <a:p>
            <a:pPr algn="ctr">
              <a:lnSpc>
                <a:spcPct val="100000"/>
              </a:lnSpc>
              <a:spcBef>
                <a:spcPts val="320"/>
              </a:spcBef>
              <a:tabLst>
                <a:tab algn="l" pos="0"/>
              </a:tabLst>
            </a:pPr>
            <a:r>
              <a:rPr b="0" lang="en-US" sz="1600" spc="-1" strike="noStrike">
                <a:solidFill>
                  <a:srgbClr val="000000"/>
                </a:solidFill>
                <a:latin typeface="DejaVu Sans"/>
                <a:ea typeface="DejaVu Sans"/>
              </a:rPr>
              <a:t>Prof. Dr. Benjamin Leiding</a:t>
            </a:r>
            <a:endParaRPr b="0" lang="en-US" sz="1600" spc="-1" strike="noStrike">
              <a:latin typeface="Arial"/>
            </a:endParaRPr>
          </a:p>
          <a:p>
            <a:pPr algn="ctr">
              <a:lnSpc>
                <a:spcPct val="100000"/>
              </a:lnSpc>
              <a:spcBef>
                <a:spcPts val="320"/>
              </a:spcBef>
              <a:tabLst>
                <a:tab algn="l" pos="0"/>
              </a:tabLst>
            </a:pPr>
            <a:r>
              <a:rPr b="0" lang="en-US" sz="1600" spc="-1" strike="noStrike">
                <a:solidFill>
                  <a:srgbClr val="000000"/>
                </a:solidFill>
                <a:latin typeface="DejaVu Sans"/>
                <a:ea typeface="DejaVu Sans"/>
              </a:rPr>
              <a:t> </a:t>
            </a:r>
            <a:r>
              <a:rPr b="0" lang="en-US" sz="1600" spc="-1" strike="noStrike">
                <a:solidFill>
                  <a:srgbClr val="000000"/>
                </a:solidFill>
                <a:latin typeface="DejaVu Sans"/>
                <a:ea typeface="DejaVu Sans"/>
              </a:rPr>
              <a:t>M.Sc. Anant Sujatanagarjuna</a:t>
            </a:r>
            <a:endParaRPr b="0" lang="en-US" sz="16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CustomShape 1"/>
          <p:cNvSpPr/>
          <p:nvPr/>
        </p:nvSpPr>
        <p:spPr>
          <a:xfrm>
            <a:off x="335520" y="764640"/>
            <a:ext cx="10733040" cy="4838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Exercise 07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46" name="CustomShape 2"/>
          <p:cNvSpPr/>
          <p:nvPr/>
        </p:nvSpPr>
        <p:spPr>
          <a:xfrm>
            <a:off x="432720" y="1148040"/>
            <a:ext cx="10342080" cy="4827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</a:pPr>
            <a:r>
              <a:rPr b="1" lang="en-US" sz="2200" spc="-1" strike="noStrike">
                <a:solidFill>
                  <a:srgbClr val="666666"/>
                </a:solidFill>
                <a:latin typeface="DejaVu Sans"/>
                <a:ea typeface="DejaVu Sans"/>
              </a:rPr>
              <a:t>Refresh</a:t>
            </a:r>
            <a:endParaRPr b="0" lang="en-US" sz="2200" spc="-1" strike="noStrike">
              <a:latin typeface="Arial"/>
            </a:endParaRPr>
          </a:p>
        </p:txBody>
      </p:sp>
      <p:sp>
        <p:nvSpPr>
          <p:cNvPr id="247" name="CustomShape 3"/>
          <p:cNvSpPr/>
          <p:nvPr/>
        </p:nvSpPr>
        <p:spPr>
          <a:xfrm>
            <a:off x="263520" y="6492240"/>
            <a:ext cx="10787760" cy="226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en-US" sz="900" spc="-1" strike="noStrike">
                <a:solidFill>
                  <a:srgbClr val="a6a6a6"/>
                </a:solidFill>
                <a:latin typeface="DejaVu Sans"/>
                <a:ea typeface="Roboto"/>
              </a:rPr>
              <a:t>Image recreated from: M. C. Friant, R. Salomone, W. J. V. Vermeulen (2020) – A Typology of Circular Economy Discourses: Navigating the Diverse Visions of a Contested Paradigm  – </a:t>
            </a:r>
            <a:r>
              <a:rPr b="0" lang="en-US" sz="900" spc="-1" strike="noStrike" u="sng">
                <a:solidFill>
                  <a:srgbClr val="0000ff"/>
                </a:solidFill>
                <a:uFillTx/>
                <a:latin typeface="DejaVu Sans"/>
                <a:ea typeface="Roboto"/>
                <a:hlinkClick r:id="rId1"/>
              </a:rPr>
              <a:t>Link</a:t>
            </a:r>
            <a:endParaRPr b="0" lang="en-US" sz="900" spc="-1" strike="noStrike">
              <a:latin typeface="Arial"/>
            </a:endParaRPr>
          </a:p>
        </p:txBody>
      </p:sp>
      <p:pic>
        <p:nvPicPr>
          <p:cNvPr id="248" name="" descr=""/>
          <p:cNvPicPr/>
          <p:nvPr/>
        </p:nvPicPr>
        <p:blipFill>
          <a:blip r:embed="rId2"/>
          <a:stretch/>
        </p:blipFill>
        <p:spPr>
          <a:xfrm>
            <a:off x="561240" y="1361160"/>
            <a:ext cx="9901440" cy="504720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CustomShape 1"/>
          <p:cNvSpPr/>
          <p:nvPr/>
        </p:nvSpPr>
        <p:spPr>
          <a:xfrm>
            <a:off x="335520" y="764640"/>
            <a:ext cx="10733400" cy="4842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Exercise E07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50" name="CustomShape 2"/>
          <p:cNvSpPr/>
          <p:nvPr/>
        </p:nvSpPr>
        <p:spPr>
          <a:xfrm>
            <a:off x="335520" y="1268280"/>
            <a:ext cx="10733400" cy="5020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  <a:p>
            <a:pPr marL="216000" indent="-21492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■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A lot of empty submissions</a:t>
            </a:r>
            <a:endParaRPr b="0" lang="en-US" sz="1800" spc="-1" strike="noStrike">
              <a:latin typeface="Arial"/>
            </a:endParaRPr>
          </a:p>
          <a:p>
            <a:pPr marL="216000" indent="-21492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■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Some submissions that only selected one of the options → no explanations</a:t>
            </a:r>
            <a:endParaRPr b="0" lang="en-US" sz="1800" spc="-1" strike="noStrike">
              <a:latin typeface="Arial"/>
            </a:endParaRPr>
          </a:p>
          <a:p>
            <a:pPr marL="216000" indent="-21492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■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Other submissions just reiterated what was written on the slide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360"/>
              </a:spcBef>
            </a:pPr>
            <a:r>
              <a:rPr b="0" lang="en-US" sz="1800" spc="-1" strike="noStrike">
                <a:solidFill>
                  <a:srgbClr val="ffffff"/>
                </a:solidFill>
                <a:latin typeface="DejaVu Sans"/>
                <a:ea typeface="DejaVu Sans"/>
              </a:rPr>
              <a:t>Five cases of plagiarism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360"/>
              </a:spcBef>
            </a:pPr>
            <a:r>
              <a:rPr b="0" lang="en-US" sz="1800" spc="-1" strike="noStrike">
                <a:solidFill>
                  <a:srgbClr val="ffffff"/>
                </a:solidFill>
                <a:latin typeface="DejaVu Sans"/>
                <a:ea typeface="DejaVu Sans"/>
              </a:rPr>
              <a:t>Votes: 13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360"/>
              </a:spcBef>
            </a:pPr>
            <a:r>
              <a:rPr b="0" lang="en-US" sz="1800" spc="-1" strike="noStrike">
                <a:solidFill>
                  <a:srgbClr val="ffffff"/>
                </a:solidFill>
                <a:latin typeface="DejaVu Sans"/>
                <a:ea typeface="DejaVu Sans"/>
              </a:rPr>
              <a:t>Reformist CS (Optimist + Holistic): 3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360"/>
              </a:spcBef>
            </a:pPr>
            <a:r>
              <a:rPr b="0" lang="en-US" sz="1800" spc="-1" strike="noStrike">
                <a:solidFill>
                  <a:srgbClr val="ffffff"/>
                </a:solidFill>
                <a:latin typeface="DejaVu Sans"/>
                <a:ea typeface="DejaVu Sans"/>
              </a:rPr>
              <a:t>Techcentric CE (Optimist + Segmented): 2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360"/>
              </a:spcBef>
            </a:pPr>
            <a:r>
              <a:rPr b="0" lang="en-US" sz="1800" spc="-1" strike="noStrike">
                <a:solidFill>
                  <a:srgbClr val="ffffff"/>
                </a:solidFill>
                <a:latin typeface="DejaVu Sans"/>
                <a:ea typeface="DejaVu Sans"/>
              </a:rPr>
              <a:t>Transformational CS (Sceptical + Holistic): 6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360"/>
              </a:spcBef>
            </a:pPr>
            <a:r>
              <a:rPr b="0" lang="en-US" sz="1800" spc="-1" strike="noStrike">
                <a:solidFill>
                  <a:srgbClr val="ffffff"/>
                </a:solidFill>
                <a:latin typeface="DejaVu Sans"/>
                <a:ea typeface="DejaVu Sans"/>
              </a:rPr>
              <a:t>Fortress CE (Skeptical + Segmented): 2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51" name="CustomShape 3"/>
          <p:cNvSpPr/>
          <p:nvPr/>
        </p:nvSpPr>
        <p:spPr>
          <a:xfrm>
            <a:off x="432720" y="1148040"/>
            <a:ext cx="10338840" cy="4795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</a:pPr>
            <a:r>
              <a:rPr b="1" lang="en-US" sz="2200" spc="-1" strike="noStrike">
                <a:solidFill>
                  <a:srgbClr val="666666"/>
                </a:solidFill>
                <a:latin typeface="DejaVu Sans"/>
                <a:ea typeface="DejaVu Sans"/>
              </a:rPr>
              <a:t>Feedback</a:t>
            </a:r>
            <a:endParaRPr b="0" lang="en-US" sz="22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CustomShape 1"/>
          <p:cNvSpPr/>
          <p:nvPr/>
        </p:nvSpPr>
        <p:spPr>
          <a:xfrm>
            <a:off x="335520" y="764640"/>
            <a:ext cx="10733400" cy="4842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Exercise E07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53" name="CustomShape 2"/>
          <p:cNvSpPr/>
          <p:nvPr/>
        </p:nvSpPr>
        <p:spPr>
          <a:xfrm>
            <a:off x="335520" y="1268280"/>
            <a:ext cx="10733400" cy="5020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  <a:p>
            <a:pPr marL="216000" indent="-21492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■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A lot of empty submissions</a:t>
            </a:r>
            <a:endParaRPr b="0" lang="en-US" sz="1800" spc="-1" strike="noStrike">
              <a:latin typeface="Arial"/>
            </a:endParaRPr>
          </a:p>
          <a:p>
            <a:pPr marL="216000" indent="-21492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■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Some submissions that only selected one of the options → no explanations</a:t>
            </a:r>
            <a:endParaRPr b="0" lang="en-US" sz="1800" spc="-1" strike="noStrike">
              <a:latin typeface="Arial"/>
            </a:endParaRPr>
          </a:p>
          <a:p>
            <a:pPr marL="216000" indent="-21492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■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Other submissions just reiterated what was written on the slide</a:t>
            </a:r>
            <a:endParaRPr b="0" lang="en-US" sz="1800" spc="-1" strike="noStrike">
              <a:latin typeface="Arial"/>
            </a:endParaRPr>
          </a:p>
          <a:p>
            <a:pPr marL="216000" indent="-21492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■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Five cases of plagiarism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360"/>
              </a:spcBef>
            </a:pPr>
            <a:r>
              <a:rPr b="0" lang="en-US" sz="1800" spc="-1" strike="noStrike">
                <a:solidFill>
                  <a:srgbClr val="ffffff"/>
                </a:solidFill>
                <a:latin typeface="DejaVu Sans"/>
                <a:ea typeface="DejaVu Sans"/>
              </a:rPr>
              <a:t>Votes: 13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360"/>
              </a:spcBef>
            </a:pPr>
            <a:r>
              <a:rPr b="0" lang="en-US" sz="1800" spc="-1" strike="noStrike">
                <a:solidFill>
                  <a:srgbClr val="ffffff"/>
                </a:solidFill>
                <a:latin typeface="DejaVu Sans"/>
                <a:ea typeface="DejaVu Sans"/>
              </a:rPr>
              <a:t>Reformist CS (Optimist + Holistic): 3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360"/>
              </a:spcBef>
            </a:pPr>
            <a:r>
              <a:rPr b="0" lang="en-US" sz="1800" spc="-1" strike="noStrike">
                <a:solidFill>
                  <a:srgbClr val="ffffff"/>
                </a:solidFill>
                <a:latin typeface="DejaVu Sans"/>
                <a:ea typeface="DejaVu Sans"/>
              </a:rPr>
              <a:t>Techcentric CE (Optimist + Segmented): 2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360"/>
              </a:spcBef>
            </a:pPr>
            <a:r>
              <a:rPr b="0" lang="en-US" sz="1800" spc="-1" strike="noStrike">
                <a:solidFill>
                  <a:srgbClr val="ffffff"/>
                </a:solidFill>
                <a:latin typeface="DejaVu Sans"/>
                <a:ea typeface="DejaVu Sans"/>
              </a:rPr>
              <a:t>Transformational CS (Sceptical + Holistic): 6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360"/>
              </a:spcBef>
            </a:pPr>
            <a:r>
              <a:rPr b="0" lang="en-US" sz="1800" spc="-1" strike="noStrike">
                <a:solidFill>
                  <a:srgbClr val="ffffff"/>
                </a:solidFill>
                <a:latin typeface="DejaVu Sans"/>
                <a:ea typeface="DejaVu Sans"/>
              </a:rPr>
              <a:t>Fortress CE (Skeptical + Segmented): 2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54" name="CustomShape 3"/>
          <p:cNvSpPr/>
          <p:nvPr/>
        </p:nvSpPr>
        <p:spPr>
          <a:xfrm>
            <a:off x="432720" y="1148040"/>
            <a:ext cx="10338840" cy="4795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</a:pPr>
            <a:r>
              <a:rPr b="1" lang="en-US" sz="2200" spc="-1" strike="noStrike">
                <a:solidFill>
                  <a:srgbClr val="666666"/>
                </a:solidFill>
                <a:latin typeface="DejaVu Sans"/>
                <a:ea typeface="DejaVu Sans"/>
              </a:rPr>
              <a:t>Feedback</a:t>
            </a:r>
            <a:endParaRPr b="0" lang="en-US" sz="22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CustomShape 1"/>
          <p:cNvSpPr/>
          <p:nvPr/>
        </p:nvSpPr>
        <p:spPr>
          <a:xfrm>
            <a:off x="335520" y="764640"/>
            <a:ext cx="10733400" cy="4842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Exercise E07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56" name="CustomShape 2"/>
          <p:cNvSpPr/>
          <p:nvPr/>
        </p:nvSpPr>
        <p:spPr>
          <a:xfrm>
            <a:off x="335520" y="1268280"/>
            <a:ext cx="10733400" cy="5020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  <a:p>
            <a:pPr marL="216000" indent="-21492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■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A lot of empty submissions</a:t>
            </a:r>
            <a:endParaRPr b="0" lang="en-US" sz="1800" spc="-1" strike="noStrike">
              <a:latin typeface="Arial"/>
            </a:endParaRPr>
          </a:p>
          <a:p>
            <a:pPr marL="216000" indent="-21492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■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Some submissions that only selected one of the options → no explanations</a:t>
            </a:r>
            <a:endParaRPr b="0" lang="en-US" sz="1800" spc="-1" strike="noStrike">
              <a:latin typeface="Arial"/>
            </a:endParaRPr>
          </a:p>
          <a:p>
            <a:pPr marL="216000" indent="-21492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■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Other submissions just reiterated what was written on the slide</a:t>
            </a:r>
            <a:endParaRPr b="0" lang="en-US" sz="1800" spc="-1" strike="noStrike">
              <a:latin typeface="Arial"/>
            </a:endParaRPr>
          </a:p>
          <a:p>
            <a:pPr marL="216000" indent="-21492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■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Five cases of plagiarism</a:t>
            </a:r>
            <a:endParaRPr b="0" lang="en-US" sz="1800" spc="-1" strike="noStrike">
              <a:latin typeface="Arial"/>
            </a:endParaRPr>
          </a:p>
          <a:p>
            <a:pPr marL="216000" indent="-21492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■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Votes: 13</a:t>
            </a:r>
            <a:endParaRPr b="0" lang="en-US" sz="1800" spc="-1" strike="noStrike">
              <a:latin typeface="Arial"/>
            </a:endParaRPr>
          </a:p>
          <a:p>
            <a:pPr lvl="1" marL="432000" indent="-21492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Reformist CS (Optimist + Holistic): 3</a:t>
            </a:r>
            <a:endParaRPr b="0" lang="en-US" sz="1800" spc="-1" strike="noStrike">
              <a:latin typeface="Arial"/>
            </a:endParaRPr>
          </a:p>
          <a:p>
            <a:pPr lvl="1" marL="432000" indent="-21492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Techcentric CE (Optimist + Segmented): 2</a:t>
            </a:r>
            <a:endParaRPr b="0" lang="en-US" sz="1800" spc="-1" strike="noStrike">
              <a:latin typeface="Arial"/>
            </a:endParaRPr>
          </a:p>
          <a:p>
            <a:pPr lvl="1" marL="432000" indent="-21492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Transformational CS (Sceptical + Holistic): 6</a:t>
            </a:r>
            <a:endParaRPr b="0" lang="en-US" sz="1800" spc="-1" strike="noStrike">
              <a:latin typeface="Arial"/>
            </a:endParaRPr>
          </a:p>
          <a:p>
            <a:pPr lvl="1" marL="432000" indent="-21492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Fortress CE (Skeptical + Segmented): 2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57" name="CustomShape 3"/>
          <p:cNvSpPr/>
          <p:nvPr/>
        </p:nvSpPr>
        <p:spPr>
          <a:xfrm>
            <a:off x="432720" y="1148040"/>
            <a:ext cx="10338840" cy="4795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</a:pPr>
            <a:r>
              <a:rPr b="1" lang="en-US" sz="2200" spc="-1" strike="noStrike">
                <a:solidFill>
                  <a:srgbClr val="666666"/>
                </a:solidFill>
                <a:latin typeface="DejaVu Sans"/>
                <a:ea typeface="DejaVu Sans"/>
              </a:rPr>
              <a:t>Feedback</a:t>
            </a:r>
            <a:endParaRPr b="0" lang="en-US" sz="22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CustomShape 1"/>
          <p:cNvSpPr/>
          <p:nvPr/>
        </p:nvSpPr>
        <p:spPr>
          <a:xfrm>
            <a:off x="335520" y="764640"/>
            <a:ext cx="10733400" cy="4842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Exercise E07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59" name="CustomShape 2"/>
          <p:cNvSpPr/>
          <p:nvPr/>
        </p:nvSpPr>
        <p:spPr>
          <a:xfrm>
            <a:off x="335520" y="1268280"/>
            <a:ext cx="10733400" cy="5020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  <a:p>
            <a:pPr marL="216000" indent="-21492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■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A lot of empty submissions</a:t>
            </a:r>
            <a:endParaRPr b="0" lang="en-US" sz="1800" spc="-1" strike="noStrike">
              <a:latin typeface="Arial"/>
            </a:endParaRPr>
          </a:p>
          <a:p>
            <a:pPr marL="216000" indent="-21492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■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Some submissions that only selected one of the options → no explanations</a:t>
            </a:r>
            <a:endParaRPr b="0" lang="en-US" sz="1800" spc="-1" strike="noStrike">
              <a:latin typeface="Arial"/>
            </a:endParaRPr>
          </a:p>
          <a:p>
            <a:pPr marL="216000" indent="-21492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■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Other submissions just reiterated what was written on the slide</a:t>
            </a:r>
            <a:endParaRPr b="0" lang="en-US" sz="1800" spc="-1" strike="noStrike">
              <a:latin typeface="Arial"/>
            </a:endParaRPr>
          </a:p>
          <a:p>
            <a:pPr marL="216000" indent="-21492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■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Five cases of plagiarism</a:t>
            </a:r>
            <a:endParaRPr b="0" lang="en-US" sz="1800" spc="-1" strike="noStrike">
              <a:latin typeface="Arial"/>
            </a:endParaRPr>
          </a:p>
          <a:p>
            <a:pPr marL="216000" indent="-21492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■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Votes: 13</a:t>
            </a:r>
            <a:endParaRPr b="0" lang="en-US" sz="1800" spc="-1" strike="noStrike">
              <a:latin typeface="Arial"/>
            </a:endParaRPr>
          </a:p>
          <a:p>
            <a:pPr lvl="1" marL="432000" indent="-21492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Reformist CS (Optimist + Holistic): 3</a:t>
            </a:r>
            <a:endParaRPr b="0" lang="en-US" sz="1800" spc="-1" strike="noStrike">
              <a:latin typeface="Arial"/>
            </a:endParaRPr>
          </a:p>
          <a:p>
            <a:pPr lvl="1" marL="432000" indent="-21492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Techcentric CE (Optimist + Segmented): 2</a:t>
            </a:r>
            <a:endParaRPr b="0" lang="en-US" sz="1800" spc="-1" strike="noStrike">
              <a:latin typeface="Arial"/>
            </a:endParaRPr>
          </a:p>
          <a:p>
            <a:pPr lvl="1" marL="432000" indent="-21492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—"/>
            </a:pPr>
            <a:r>
              <a:rPr b="1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Transformational CS (Sceptical + Holistic): 6</a:t>
            </a:r>
            <a:endParaRPr b="0" lang="en-US" sz="1800" spc="-1" strike="noStrike">
              <a:latin typeface="Arial"/>
            </a:endParaRPr>
          </a:p>
          <a:p>
            <a:pPr lvl="1" marL="432000" indent="-21492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Fortress CE (Skeptical + Segmented): 2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60" name="CustomShape 3"/>
          <p:cNvSpPr/>
          <p:nvPr/>
        </p:nvSpPr>
        <p:spPr>
          <a:xfrm>
            <a:off x="432720" y="1148040"/>
            <a:ext cx="10338840" cy="4795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</a:pPr>
            <a:r>
              <a:rPr b="1" lang="en-US" sz="2200" spc="-1" strike="noStrike">
                <a:solidFill>
                  <a:srgbClr val="666666"/>
                </a:solidFill>
                <a:latin typeface="DejaVu Sans"/>
                <a:ea typeface="DejaVu Sans"/>
              </a:rPr>
              <a:t>Feedback</a:t>
            </a:r>
            <a:endParaRPr b="0" lang="en-US" sz="22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CustomShape 1"/>
          <p:cNvSpPr/>
          <p:nvPr/>
        </p:nvSpPr>
        <p:spPr>
          <a:xfrm>
            <a:off x="335520" y="4406760"/>
            <a:ext cx="10729080" cy="1338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1" lang="en-US" sz="3000" spc="-1" strike="noStrike" cap="all">
                <a:solidFill>
                  <a:srgbClr val="008c4f"/>
                </a:solidFill>
                <a:latin typeface="Arial Unicode MS"/>
                <a:ea typeface="DejaVu Sans"/>
              </a:rPr>
              <a:t>Exercise 08</a:t>
            </a:r>
            <a:endParaRPr b="0" lang="en-US" sz="3000" spc="-1" strike="noStrike">
              <a:latin typeface="Arial"/>
            </a:endParaRPr>
          </a:p>
        </p:txBody>
      </p:sp>
      <p:sp>
        <p:nvSpPr>
          <p:cNvPr id="262" name="CustomShape 2"/>
          <p:cNvSpPr/>
          <p:nvPr/>
        </p:nvSpPr>
        <p:spPr>
          <a:xfrm>
            <a:off x="335520" y="2906640"/>
            <a:ext cx="10729080" cy="14760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CustomShape 1"/>
          <p:cNvSpPr/>
          <p:nvPr/>
        </p:nvSpPr>
        <p:spPr>
          <a:xfrm>
            <a:off x="335520" y="764640"/>
            <a:ext cx="10733760" cy="484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Exercise E08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64" name="CustomShape 2"/>
          <p:cNvSpPr/>
          <p:nvPr/>
        </p:nvSpPr>
        <p:spPr>
          <a:xfrm>
            <a:off x="335520" y="1268280"/>
            <a:ext cx="10733760" cy="5021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  <a:p>
            <a:pPr marL="216000" indent="-20772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■"/>
            </a:pPr>
            <a:r>
              <a:rPr b="0" lang="en-GB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Coming soon.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360"/>
              </a:spcBef>
            </a:pPr>
            <a:endParaRPr b="0" lang="en-US" sz="1800" spc="-1" strike="noStrike">
              <a:latin typeface="Arial"/>
            </a:endParaRPr>
          </a:p>
        </p:txBody>
      </p:sp>
      <p:sp>
        <p:nvSpPr>
          <p:cNvPr id="265" name="CustomShape 3"/>
          <p:cNvSpPr/>
          <p:nvPr/>
        </p:nvSpPr>
        <p:spPr>
          <a:xfrm>
            <a:off x="432720" y="1148040"/>
            <a:ext cx="10339200" cy="479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</a:pPr>
            <a:r>
              <a:rPr b="1" lang="en-US" sz="2200" spc="-1" strike="noStrike">
                <a:solidFill>
                  <a:srgbClr val="666666"/>
                </a:solidFill>
                <a:latin typeface="DejaVu Sans"/>
                <a:ea typeface="DejaVu Sans"/>
              </a:rPr>
              <a:t>Feedback</a:t>
            </a:r>
            <a:endParaRPr b="0" lang="en-US" sz="22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CustomShape 1"/>
          <p:cNvSpPr/>
          <p:nvPr/>
        </p:nvSpPr>
        <p:spPr>
          <a:xfrm>
            <a:off x="335520" y="4406760"/>
            <a:ext cx="10729080" cy="1338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1" lang="en-US" sz="3000" spc="-1" strike="noStrike" cap="all">
                <a:solidFill>
                  <a:srgbClr val="008c4f"/>
                </a:solidFill>
                <a:latin typeface="Arial Unicode MS"/>
                <a:ea typeface="DejaVu Sans"/>
              </a:rPr>
              <a:t>Recap – LTG Course in a nutshell</a:t>
            </a:r>
            <a:endParaRPr b="0" lang="en-US" sz="3000" spc="-1" strike="noStrike">
              <a:latin typeface="Arial"/>
            </a:endParaRPr>
          </a:p>
        </p:txBody>
      </p:sp>
      <p:sp>
        <p:nvSpPr>
          <p:cNvPr id="267" name="CustomShape 2"/>
          <p:cNvSpPr/>
          <p:nvPr/>
        </p:nvSpPr>
        <p:spPr>
          <a:xfrm>
            <a:off x="335520" y="2906640"/>
            <a:ext cx="10729080" cy="14760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CustomShape 1"/>
          <p:cNvSpPr/>
          <p:nvPr/>
        </p:nvSpPr>
        <p:spPr>
          <a:xfrm>
            <a:off x="335520" y="764640"/>
            <a:ext cx="10740960" cy="4917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LTG Recap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69" name="CustomShape 2"/>
          <p:cNvSpPr/>
          <p:nvPr/>
        </p:nvSpPr>
        <p:spPr>
          <a:xfrm>
            <a:off x="432720" y="1148040"/>
            <a:ext cx="10350000" cy="490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70" name="CustomShape 3"/>
          <p:cNvSpPr/>
          <p:nvPr/>
        </p:nvSpPr>
        <p:spPr>
          <a:xfrm>
            <a:off x="432720" y="1148040"/>
            <a:ext cx="10350000" cy="490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71" name="CustomShape 4"/>
          <p:cNvSpPr/>
          <p:nvPr/>
        </p:nvSpPr>
        <p:spPr>
          <a:xfrm>
            <a:off x="263520" y="6492240"/>
            <a:ext cx="10613160" cy="226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en-US" sz="900" spc="-1" strike="noStrike">
                <a:solidFill>
                  <a:srgbClr val="a6a6a6"/>
                </a:solidFill>
                <a:latin typeface="Roboto"/>
                <a:ea typeface="Roboto"/>
              </a:rPr>
              <a:t>Hannah Ritchie and Max Roser, adapted for svg and smartphone by Eric Fisk – https://commons.wikimedia.org/wiki/File:Greenhouse_gas_emission_scenarios_01.svg – </a:t>
            </a:r>
            <a:r>
              <a:rPr b="0" lang="en-US" sz="900" spc="-1" strike="noStrike" u="sng">
                <a:solidFill>
                  <a:srgbClr val="0000ff"/>
                </a:solidFill>
                <a:uFillTx/>
                <a:latin typeface="Roboto"/>
                <a:ea typeface="Roboto"/>
                <a:hlinkClick r:id="rId1"/>
              </a:rPr>
              <a:t>CC BY-SA 4.0</a:t>
            </a:r>
            <a:r>
              <a:rPr b="0" lang="en-US" sz="900" spc="-1" strike="noStrike">
                <a:solidFill>
                  <a:srgbClr val="a6a6a6"/>
                </a:solidFill>
                <a:latin typeface="Roboto"/>
                <a:ea typeface="Roboto"/>
              </a:rPr>
              <a:t>.</a:t>
            </a:r>
            <a:endParaRPr b="0" lang="en-US" sz="900" spc="-1" strike="noStrike">
              <a:latin typeface="Arial"/>
            </a:endParaRPr>
          </a:p>
        </p:txBody>
      </p:sp>
      <p:pic>
        <p:nvPicPr>
          <p:cNvPr id="272" name="" descr=""/>
          <p:cNvPicPr/>
          <p:nvPr/>
        </p:nvPicPr>
        <p:blipFill>
          <a:blip r:embed="rId2"/>
          <a:srcRect l="0" t="8759" r="0" b="0"/>
          <a:stretch/>
        </p:blipFill>
        <p:spPr>
          <a:xfrm>
            <a:off x="2710440" y="1643400"/>
            <a:ext cx="6246000" cy="4844160"/>
          </a:xfrm>
          <a:prstGeom prst="rect">
            <a:avLst/>
          </a:prstGeom>
          <a:ln>
            <a:noFill/>
          </a:ln>
        </p:spPr>
      </p:pic>
      <p:sp>
        <p:nvSpPr>
          <p:cNvPr id="273" name="CustomShape 5"/>
          <p:cNvSpPr/>
          <p:nvPr/>
        </p:nvSpPr>
        <p:spPr>
          <a:xfrm>
            <a:off x="432720" y="1148040"/>
            <a:ext cx="10350000" cy="490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</a:pPr>
            <a:r>
              <a:rPr b="1" lang="en-US" sz="2200" spc="-1" strike="noStrike">
                <a:solidFill>
                  <a:srgbClr val="666666"/>
                </a:solidFill>
                <a:latin typeface="DejaVu Sans"/>
                <a:ea typeface="DejaVu Sans"/>
              </a:rPr>
              <a:t>Climate Change – Global GHG Emission Pathways (2019)</a:t>
            </a:r>
            <a:endParaRPr b="0" lang="en-US" sz="22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CustomShape 1"/>
          <p:cNvSpPr/>
          <p:nvPr/>
        </p:nvSpPr>
        <p:spPr>
          <a:xfrm>
            <a:off x="335520" y="764640"/>
            <a:ext cx="10740960" cy="4917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75" name="CustomShape 2"/>
          <p:cNvSpPr/>
          <p:nvPr/>
        </p:nvSpPr>
        <p:spPr>
          <a:xfrm>
            <a:off x="335520" y="1268280"/>
            <a:ext cx="10740960" cy="50284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76" name="CustomShape 3"/>
          <p:cNvSpPr/>
          <p:nvPr/>
        </p:nvSpPr>
        <p:spPr>
          <a:xfrm>
            <a:off x="4206240" y="721800"/>
            <a:ext cx="1087560" cy="336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77" name="CustomShape 4"/>
          <p:cNvSpPr/>
          <p:nvPr/>
        </p:nvSpPr>
        <p:spPr>
          <a:xfrm>
            <a:off x="2377440" y="3056040"/>
            <a:ext cx="6668280" cy="1144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 algn="ctr">
              <a:lnSpc>
                <a:spcPct val="100000"/>
              </a:lnSpc>
            </a:pPr>
            <a:r>
              <a:rPr b="0" i="1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“</a:t>
            </a:r>
            <a:r>
              <a:rPr b="0" i="1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If we can keep warming below </a:t>
            </a:r>
            <a:r>
              <a:rPr b="1" i="1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3°C</a:t>
            </a:r>
            <a:r>
              <a:rPr b="0" i="1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 we likely remain within our adaptive capacity as a civilization, but at </a:t>
            </a:r>
            <a:r>
              <a:rPr b="1" i="1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2.7°C</a:t>
            </a:r>
            <a:r>
              <a:rPr b="0" i="1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 warming we would experience </a:t>
            </a:r>
            <a:r>
              <a:rPr b="0" i="1" lang="en-US" sz="1800" spc="-1" strike="noStrike" u="sng">
                <a:solidFill>
                  <a:srgbClr val="000000"/>
                </a:solidFill>
                <a:uFillTx/>
                <a:latin typeface="DejaVu Sans"/>
                <a:ea typeface="DejaVu Sans"/>
              </a:rPr>
              <a:t>great hardship</a:t>
            </a:r>
            <a:r>
              <a:rPr b="0" i="1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.” - Prof. Michael Mann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78" name="CustomShape 5"/>
          <p:cNvSpPr/>
          <p:nvPr/>
        </p:nvSpPr>
        <p:spPr>
          <a:xfrm>
            <a:off x="335520" y="764640"/>
            <a:ext cx="10740960" cy="4917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LTG Recap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79" name="CustomShape 6"/>
          <p:cNvSpPr/>
          <p:nvPr/>
        </p:nvSpPr>
        <p:spPr>
          <a:xfrm>
            <a:off x="432720" y="1148040"/>
            <a:ext cx="10350000" cy="490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</a:pPr>
            <a:r>
              <a:rPr b="1" lang="en-US" sz="2200" spc="-1" strike="noStrike">
                <a:solidFill>
                  <a:srgbClr val="666666"/>
                </a:solidFill>
                <a:latin typeface="DejaVu Sans"/>
                <a:ea typeface="DejaVu Sans"/>
              </a:rPr>
              <a:t>Climate Change – 1.5°C vs. 2/3/4°C</a:t>
            </a:r>
            <a:endParaRPr b="0" lang="en-US" sz="22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CustomShape 1"/>
          <p:cNvSpPr/>
          <p:nvPr/>
        </p:nvSpPr>
        <p:spPr>
          <a:xfrm>
            <a:off x="335520" y="764640"/>
            <a:ext cx="10730880" cy="481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License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25" name="CustomShape 2"/>
          <p:cNvSpPr/>
          <p:nvPr/>
        </p:nvSpPr>
        <p:spPr>
          <a:xfrm>
            <a:off x="335520" y="1268280"/>
            <a:ext cx="10730880" cy="5018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  <a:p>
            <a:pPr marL="195120" indent="-176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This work is licensed under a </a:t>
            </a:r>
            <a:r>
              <a:rPr b="1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Creative Commons Attribution-ShareAlike 4.0 International License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. To view a copy of this license, please refer to </a:t>
            </a:r>
            <a:r>
              <a:rPr b="0" lang="en-US" sz="1800" spc="-1" strike="noStrike" u="sng">
                <a:solidFill>
                  <a:srgbClr val="0000ff"/>
                </a:solidFill>
                <a:uFillTx/>
                <a:latin typeface="DejaVu Sans"/>
                <a:ea typeface="DejaVu Sans"/>
                <a:hlinkClick r:id="rId1"/>
              </a:rPr>
              <a:t>https://creativecommons.org/licenses/by-sa/4.0/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 .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360"/>
              </a:spcBef>
            </a:pPr>
            <a:endParaRPr b="0" lang="en-US" sz="1800" spc="-1" strike="noStrike">
              <a:latin typeface="Arial"/>
            </a:endParaRPr>
          </a:p>
          <a:p>
            <a:pPr marL="195120" indent="-176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Updated versions of these slides will be available in our </a:t>
            </a:r>
            <a:r>
              <a:rPr b="0" lang="en-US" sz="1800" spc="-1" strike="noStrike" u="sng">
                <a:solidFill>
                  <a:srgbClr val="0000ff"/>
                </a:solidFill>
                <a:uFillTx/>
                <a:latin typeface="DejaVu Sans"/>
                <a:ea typeface="DejaVu Sans"/>
                <a:hlinkClick r:id="rId2"/>
              </a:rPr>
              <a:t>Github repository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.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360"/>
              </a:spcBef>
            </a:pP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CustomShape 1"/>
          <p:cNvSpPr/>
          <p:nvPr/>
        </p:nvSpPr>
        <p:spPr>
          <a:xfrm>
            <a:off x="335520" y="764640"/>
            <a:ext cx="10739520" cy="490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LTG Recap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81" name="CustomShape 2"/>
          <p:cNvSpPr/>
          <p:nvPr/>
        </p:nvSpPr>
        <p:spPr>
          <a:xfrm>
            <a:off x="263520" y="6411600"/>
            <a:ext cx="7774200" cy="363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en-US" sz="900" spc="-1" strike="noStrike">
                <a:solidFill>
                  <a:srgbClr val="a6a6a6"/>
                </a:solidFill>
                <a:latin typeface="Roboto"/>
                <a:ea typeface="Roboto"/>
              </a:rPr>
              <a:t>1. "Landfill at Upernavik" by ulalume – https://www.flickr.com/photos/96649248@N00/43867280734 – </a:t>
            </a:r>
            <a:r>
              <a:rPr b="0" lang="en-US" sz="900" spc="-1" strike="noStrike" u="sng">
                <a:solidFill>
                  <a:srgbClr val="0000ff"/>
                </a:solidFill>
                <a:uFillTx/>
                <a:latin typeface="Roboto"/>
                <a:ea typeface="Roboto"/>
                <a:hlinkClick r:id="rId1"/>
              </a:rPr>
              <a:t>CC BY-NC-ND 2.0</a:t>
            </a:r>
            <a:r>
              <a:rPr b="0" lang="en-US" sz="900" spc="-1" strike="noStrike">
                <a:solidFill>
                  <a:srgbClr val="a6a6a6"/>
                </a:solidFill>
                <a:latin typeface="Roboto"/>
                <a:ea typeface="Roboto"/>
              </a:rPr>
              <a:t>.</a:t>
            </a:r>
            <a:endParaRPr b="0" lang="en-US" sz="9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900" spc="-1" strike="noStrike">
                <a:solidFill>
                  <a:srgbClr val="a6a6a6"/>
                </a:solidFill>
                <a:latin typeface="Roboto"/>
                <a:ea typeface="Roboto"/>
              </a:rPr>
              <a:t>2. Christian Hüpfer – https://flic.kr/p/aKXw2F – </a:t>
            </a:r>
            <a:r>
              <a:rPr b="0" lang="en-US" sz="900" spc="-1" strike="noStrike" u="sng">
                <a:solidFill>
                  <a:srgbClr val="0000ff"/>
                </a:solidFill>
                <a:uFillTx/>
                <a:latin typeface="Roboto"/>
                <a:ea typeface="Roboto"/>
                <a:hlinkClick r:id="rId2"/>
              </a:rPr>
              <a:t>CC BY-SA 2.0</a:t>
            </a:r>
            <a:r>
              <a:rPr b="0" lang="en-US" sz="900" spc="-1" strike="noStrike">
                <a:solidFill>
                  <a:srgbClr val="a6a6a6"/>
                </a:solidFill>
                <a:latin typeface="Roboto"/>
                <a:ea typeface="Roboto"/>
              </a:rPr>
              <a:t>.</a:t>
            </a:r>
            <a:endParaRPr b="0" lang="en-US" sz="900" spc="-1" strike="noStrike">
              <a:latin typeface="Arial"/>
            </a:endParaRPr>
          </a:p>
        </p:txBody>
      </p:sp>
      <p:pic>
        <p:nvPicPr>
          <p:cNvPr id="282" name="" descr=""/>
          <p:cNvPicPr/>
          <p:nvPr/>
        </p:nvPicPr>
        <p:blipFill>
          <a:blip r:embed="rId3"/>
          <a:stretch/>
        </p:blipFill>
        <p:spPr>
          <a:xfrm>
            <a:off x="548640" y="1645920"/>
            <a:ext cx="5111280" cy="3831480"/>
          </a:xfrm>
          <a:prstGeom prst="rect">
            <a:avLst/>
          </a:prstGeom>
          <a:ln>
            <a:noFill/>
          </a:ln>
        </p:spPr>
      </p:pic>
      <p:pic>
        <p:nvPicPr>
          <p:cNvPr id="283" name="" descr=""/>
          <p:cNvPicPr/>
          <p:nvPr/>
        </p:nvPicPr>
        <p:blipFill>
          <a:blip r:embed="rId4"/>
          <a:stretch/>
        </p:blipFill>
        <p:spPr>
          <a:xfrm>
            <a:off x="6035040" y="2661120"/>
            <a:ext cx="4946760" cy="3273480"/>
          </a:xfrm>
          <a:prstGeom prst="rect">
            <a:avLst/>
          </a:prstGeom>
          <a:ln>
            <a:noFill/>
          </a:ln>
        </p:spPr>
      </p:pic>
      <p:sp>
        <p:nvSpPr>
          <p:cNvPr id="284" name="CustomShape 3"/>
          <p:cNvSpPr/>
          <p:nvPr/>
        </p:nvSpPr>
        <p:spPr>
          <a:xfrm>
            <a:off x="432720" y="1148040"/>
            <a:ext cx="10348560" cy="4892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</a:pPr>
            <a:r>
              <a:rPr b="1" lang="en-US" sz="2200" spc="-1" strike="noStrike">
                <a:solidFill>
                  <a:srgbClr val="666666"/>
                </a:solidFill>
                <a:latin typeface="DejaVu Sans"/>
                <a:ea typeface="DejaVu Sans"/>
              </a:rPr>
              <a:t>Environmental Pollution – Waste </a:t>
            </a:r>
            <a:endParaRPr b="0" lang="en-US" sz="22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CustomShape 1"/>
          <p:cNvSpPr/>
          <p:nvPr/>
        </p:nvSpPr>
        <p:spPr>
          <a:xfrm>
            <a:off x="335520" y="764640"/>
            <a:ext cx="10740960" cy="4917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LTG Recap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86" name="CustomShape 2"/>
          <p:cNvSpPr/>
          <p:nvPr/>
        </p:nvSpPr>
        <p:spPr>
          <a:xfrm>
            <a:off x="263520" y="6411600"/>
            <a:ext cx="10873080" cy="226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en-US" sz="900" spc="-1" strike="noStrike">
                <a:solidFill>
                  <a:srgbClr val="a6a6a6"/>
                </a:solidFill>
                <a:latin typeface="Roboto"/>
                <a:ea typeface="Roboto"/>
              </a:rPr>
              <a:t>"Nuclear waste" by aaadrian365 is licensed with CC BY-NC 2.0. To view a copy of this license, visit </a:t>
            </a:r>
            <a:r>
              <a:rPr b="0" lang="en-US" sz="900" spc="-1" strike="noStrike" u="sng">
                <a:solidFill>
                  <a:srgbClr val="0000ff"/>
                </a:solidFill>
                <a:uFillTx/>
                <a:latin typeface="Roboto"/>
                <a:ea typeface="Roboto"/>
                <a:hlinkClick r:id="rId1"/>
              </a:rPr>
              <a:t>https://creativecommons.org/licenses/by-nc/2.0/</a:t>
            </a:r>
            <a:endParaRPr b="0" lang="en-US" sz="900" spc="-1" strike="noStrike">
              <a:latin typeface="Arial"/>
            </a:endParaRPr>
          </a:p>
        </p:txBody>
      </p:sp>
      <p:pic>
        <p:nvPicPr>
          <p:cNvPr id="287" name="Grafik 3_0" descr=""/>
          <p:cNvPicPr/>
          <p:nvPr/>
        </p:nvPicPr>
        <p:blipFill>
          <a:blip r:embed="rId2"/>
          <a:stretch/>
        </p:blipFill>
        <p:spPr>
          <a:xfrm>
            <a:off x="516600" y="1917360"/>
            <a:ext cx="5840280" cy="3011760"/>
          </a:xfrm>
          <a:prstGeom prst="rect">
            <a:avLst/>
          </a:prstGeom>
          <a:ln>
            <a:noFill/>
          </a:ln>
        </p:spPr>
      </p:pic>
      <p:pic>
        <p:nvPicPr>
          <p:cNvPr id="288" name="" descr=""/>
          <p:cNvPicPr/>
          <p:nvPr/>
        </p:nvPicPr>
        <p:blipFill>
          <a:blip r:embed="rId3"/>
          <a:stretch/>
        </p:blipFill>
        <p:spPr>
          <a:xfrm>
            <a:off x="6701400" y="1674360"/>
            <a:ext cx="4512600" cy="3635640"/>
          </a:xfrm>
          <a:prstGeom prst="rect">
            <a:avLst/>
          </a:prstGeom>
          <a:ln>
            <a:noFill/>
          </a:ln>
        </p:spPr>
      </p:pic>
      <p:sp>
        <p:nvSpPr>
          <p:cNvPr id="289" name="CustomShape 3"/>
          <p:cNvSpPr/>
          <p:nvPr/>
        </p:nvSpPr>
        <p:spPr>
          <a:xfrm>
            <a:off x="432720" y="1148040"/>
            <a:ext cx="10348560" cy="4892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</a:pPr>
            <a:r>
              <a:rPr b="1" lang="en-US" sz="2200" spc="-1" strike="noStrike">
                <a:solidFill>
                  <a:srgbClr val="666666"/>
                </a:solidFill>
                <a:latin typeface="DejaVu Sans"/>
                <a:ea typeface="DejaVu Sans"/>
              </a:rPr>
              <a:t>Environmental Pollution – Horrible Waste Management</a:t>
            </a:r>
            <a:endParaRPr b="0" lang="en-US" sz="22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CustomShape 1"/>
          <p:cNvSpPr/>
          <p:nvPr/>
        </p:nvSpPr>
        <p:spPr>
          <a:xfrm>
            <a:off x="335520" y="764640"/>
            <a:ext cx="10737720" cy="4885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291" name="" descr=""/>
          <p:cNvPicPr/>
          <p:nvPr/>
        </p:nvPicPr>
        <p:blipFill>
          <a:blip r:embed="rId1"/>
          <a:stretch/>
        </p:blipFill>
        <p:spPr>
          <a:xfrm>
            <a:off x="2363400" y="1629720"/>
            <a:ext cx="4392720" cy="4770000"/>
          </a:xfrm>
          <a:prstGeom prst="rect">
            <a:avLst/>
          </a:prstGeom>
          <a:ln>
            <a:noFill/>
          </a:ln>
        </p:spPr>
      </p:pic>
      <p:sp>
        <p:nvSpPr>
          <p:cNvPr id="292" name="CustomShape 2"/>
          <p:cNvSpPr/>
          <p:nvPr/>
        </p:nvSpPr>
        <p:spPr>
          <a:xfrm>
            <a:off x="263520" y="6411600"/>
            <a:ext cx="7772400" cy="226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en-US" sz="900" spc="-1" strike="noStrike">
                <a:solidFill>
                  <a:srgbClr val="a6a6a6"/>
                </a:solidFill>
                <a:latin typeface="Roboto"/>
                <a:ea typeface="Roboto"/>
              </a:rPr>
              <a:t>XR Strategiepapier 2022 – Pusteblumen und Hype. Bilder: Sebastian Höhn, Joe Pohl, Sandra Doneck, Alessandro Brönnimann</a:t>
            </a:r>
            <a:endParaRPr b="0" lang="en-US" sz="900" spc="-1" strike="noStrike">
              <a:latin typeface="Arial"/>
            </a:endParaRPr>
          </a:p>
        </p:txBody>
      </p:sp>
      <p:sp>
        <p:nvSpPr>
          <p:cNvPr id="293" name="CustomShape 3"/>
          <p:cNvSpPr/>
          <p:nvPr/>
        </p:nvSpPr>
        <p:spPr>
          <a:xfrm>
            <a:off x="6858000" y="1554480"/>
            <a:ext cx="3738600" cy="29156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i="1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“</a:t>
            </a:r>
            <a:r>
              <a:rPr b="0" i="1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I am afraid of losing my child to a resource war because of a climate collapse”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94" name="CustomShape 4"/>
          <p:cNvSpPr/>
          <p:nvPr/>
        </p:nvSpPr>
        <p:spPr>
          <a:xfrm>
            <a:off x="7498080" y="4023360"/>
            <a:ext cx="3738600" cy="29156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i="1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→ “</a:t>
            </a:r>
            <a:r>
              <a:rPr b="0" i="1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Our </a:t>
            </a:r>
            <a:r>
              <a:rPr b="0" i="1" lang="en-US" sz="1800" spc="-1" strike="noStrike" u="sng">
                <a:solidFill>
                  <a:srgbClr val="000000"/>
                </a:solidFill>
                <a:uFillTx/>
                <a:latin typeface="DejaVu Sans"/>
                <a:ea typeface="DejaVu Sans"/>
              </a:rPr>
              <a:t>parents</a:t>
            </a:r>
            <a:r>
              <a:rPr b="0" i="1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 will die of old age, our </a:t>
            </a:r>
            <a:r>
              <a:rPr b="0" i="1" lang="en-US" sz="1800" spc="-1" strike="noStrike" u="sng">
                <a:solidFill>
                  <a:srgbClr val="000000"/>
                </a:solidFill>
                <a:uFillTx/>
                <a:latin typeface="DejaVu Sans"/>
                <a:ea typeface="DejaVu Sans"/>
              </a:rPr>
              <a:t>children</a:t>
            </a:r>
            <a:r>
              <a:rPr b="0" i="1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 will die of climate change”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95" name="CustomShape 5"/>
          <p:cNvSpPr/>
          <p:nvPr/>
        </p:nvSpPr>
        <p:spPr>
          <a:xfrm>
            <a:off x="335520" y="764640"/>
            <a:ext cx="10737720" cy="4885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LTG Recap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96" name="CustomShape 6"/>
          <p:cNvSpPr/>
          <p:nvPr/>
        </p:nvSpPr>
        <p:spPr>
          <a:xfrm>
            <a:off x="432720" y="1148040"/>
            <a:ext cx="10346760" cy="487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</a:pPr>
            <a:r>
              <a:rPr b="1" lang="en-US" sz="2200" spc="-1" strike="noStrike">
                <a:solidFill>
                  <a:srgbClr val="666666"/>
                </a:solidFill>
                <a:latin typeface="DejaVu Sans"/>
                <a:ea typeface="DejaVu Sans"/>
              </a:rPr>
              <a:t>Dwindling (Non-)Renewable Resources</a:t>
            </a:r>
            <a:endParaRPr b="0" lang="en-US" sz="22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CustomShape 1"/>
          <p:cNvSpPr/>
          <p:nvPr/>
        </p:nvSpPr>
        <p:spPr>
          <a:xfrm>
            <a:off x="335520" y="1268280"/>
            <a:ext cx="10740600" cy="5028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  <a:p>
            <a:pPr marL="195120" indent="-1832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Font typeface="Wingdings" charset="2"/>
              <a:buAutoNum type="arabicParenR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 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Climate change / adaption to climate change</a:t>
            </a:r>
            <a:endParaRPr b="0" lang="en-US" sz="1800" spc="-1" strike="noStrike">
              <a:latin typeface="Arial"/>
            </a:endParaRPr>
          </a:p>
          <a:p>
            <a:pPr marL="195120" indent="-1832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Font typeface="Wingdings" charset="2"/>
              <a:buAutoNum type="arabicParenR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 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Environmental pollution</a:t>
            </a:r>
            <a:endParaRPr b="0" lang="en-US" sz="1800" spc="-1" strike="noStrike">
              <a:latin typeface="Arial"/>
            </a:endParaRPr>
          </a:p>
          <a:p>
            <a:pPr marL="195120" indent="-1832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Font typeface="Wingdings" charset="2"/>
              <a:buAutoNum type="arabicParenR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 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Dwindling non-renewable resources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98" name="CustomShape 2"/>
          <p:cNvSpPr/>
          <p:nvPr/>
        </p:nvSpPr>
        <p:spPr>
          <a:xfrm>
            <a:off x="4206240" y="721800"/>
            <a:ext cx="1087200" cy="3362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99" name="CustomShape 3"/>
          <p:cNvSpPr/>
          <p:nvPr/>
        </p:nvSpPr>
        <p:spPr>
          <a:xfrm>
            <a:off x="335520" y="764640"/>
            <a:ext cx="10740600" cy="491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LTG Recap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300" name="CustomShape 4"/>
          <p:cNvSpPr/>
          <p:nvPr/>
        </p:nvSpPr>
        <p:spPr>
          <a:xfrm>
            <a:off x="432720" y="1148040"/>
            <a:ext cx="10349640" cy="490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</a:pPr>
            <a:r>
              <a:rPr b="1" lang="en-US" sz="2200" spc="-1" strike="noStrike">
                <a:solidFill>
                  <a:srgbClr val="666666"/>
                </a:solidFill>
                <a:latin typeface="DejaVu Sans"/>
                <a:ea typeface="DejaVu Sans"/>
              </a:rPr>
              <a:t>3 Key Challenges of the 21st Century</a:t>
            </a:r>
            <a:endParaRPr b="0" lang="en-US" sz="22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CustomShape 1"/>
          <p:cNvSpPr/>
          <p:nvPr/>
        </p:nvSpPr>
        <p:spPr>
          <a:xfrm>
            <a:off x="263520" y="6036840"/>
            <a:ext cx="7776000" cy="638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en-US" sz="900" spc="-1" strike="noStrike">
                <a:solidFill>
                  <a:srgbClr val="a6a6a6"/>
                </a:solidFill>
                <a:latin typeface="Roboto"/>
                <a:ea typeface="Roboto"/>
              </a:rPr>
              <a:t>1. Vauxford – https://commons.wikimedia.org/wiki/File:2018_Tesla_Model_S_75D.jpg – </a:t>
            </a:r>
            <a:r>
              <a:rPr b="0" lang="en-US" sz="900" spc="-1" strike="noStrike" u="sng">
                <a:solidFill>
                  <a:srgbClr val="0000ff"/>
                </a:solidFill>
                <a:uFillTx/>
                <a:latin typeface="Roboto"/>
                <a:ea typeface="Roboto"/>
                <a:hlinkClick r:id="rId1"/>
              </a:rPr>
              <a:t>CC BY-SA 4.0</a:t>
            </a:r>
            <a:r>
              <a:rPr b="0" lang="en-US" sz="900" spc="-1" strike="noStrike">
                <a:solidFill>
                  <a:srgbClr val="a6a6a6"/>
                </a:solidFill>
                <a:latin typeface="Roboto"/>
                <a:ea typeface="Roboto"/>
              </a:rPr>
              <a:t>.</a:t>
            </a:r>
            <a:endParaRPr b="0" lang="en-US" sz="9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900" spc="-1" strike="noStrike">
                <a:solidFill>
                  <a:srgbClr val="a6a6a6"/>
                </a:solidFill>
                <a:latin typeface="Roboto"/>
                <a:ea typeface="Roboto"/>
              </a:rPr>
              <a:t>2. Marco Verch – https://www.flickr.com/photos/30478819@N08/51303997289/in/photostream/ –  </a:t>
            </a:r>
            <a:r>
              <a:rPr b="0" lang="en-US" sz="900" spc="-1" strike="noStrike" u="sng">
                <a:solidFill>
                  <a:srgbClr val="0000ff"/>
                </a:solidFill>
                <a:uFillTx/>
                <a:latin typeface="Roboto"/>
                <a:ea typeface="Roboto"/>
                <a:hlinkClick r:id="rId2"/>
              </a:rPr>
              <a:t>CC BY 2.0</a:t>
            </a:r>
            <a:r>
              <a:rPr b="0" lang="en-US" sz="900" spc="-1" strike="noStrike">
                <a:solidFill>
                  <a:srgbClr val="a6a6a6"/>
                </a:solidFill>
                <a:latin typeface="Roboto"/>
                <a:ea typeface="Roboto"/>
              </a:rPr>
              <a:t>.</a:t>
            </a:r>
            <a:endParaRPr b="0" lang="en-US" sz="9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900" spc="-1" strike="noStrike">
                <a:solidFill>
                  <a:srgbClr val="a6a6a6"/>
                </a:solidFill>
                <a:latin typeface="Roboto"/>
                <a:ea typeface="Roboto"/>
              </a:rPr>
              <a:t>3. https://pxhere.com/en/photo/1081335 –</a:t>
            </a:r>
            <a:r>
              <a:rPr b="0" lang="en-US" sz="900" spc="-1" strike="noStrike" u="sng">
                <a:solidFill>
                  <a:srgbClr val="0000ff"/>
                </a:solidFill>
                <a:uFillTx/>
                <a:latin typeface="Roboto"/>
                <a:ea typeface="Roboto"/>
                <a:hlinkClick r:id="rId3"/>
              </a:rPr>
              <a:t> CC0 1.0.</a:t>
            </a:r>
            <a:endParaRPr b="0" lang="en-US" sz="9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900" spc="-1" strike="noStrike">
                <a:solidFill>
                  <a:srgbClr val="a6a6a6"/>
                </a:solidFill>
                <a:latin typeface="Roboto"/>
                <a:ea typeface="Roboto"/>
              </a:rPr>
              <a:t>4. epSos.de – https://commons.wikimedia.org/wiki/File:Colorful_Recycling_Containers_for_Trash.jpg – </a:t>
            </a:r>
            <a:r>
              <a:rPr b="0" lang="en-US" sz="900" spc="-1" strike="noStrike" u="sng">
                <a:solidFill>
                  <a:srgbClr val="0000ff"/>
                </a:solidFill>
                <a:uFillTx/>
                <a:latin typeface="Roboto"/>
                <a:ea typeface="Roboto"/>
                <a:hlinkClick r:id="rId4"/>
              </a:rPr>
              <a:t>CC BY 2.0</a:t>
            </a:r>
            <a:r>
              <a:rPr b="0" lang="en-US" sz="900" spc="-1" strike="noStrike">
                <a:solidFill>
                  <a:srgbClr val="a6a6a6"/>
                </a:solidFill>
                <a:latin typeface="Roboto"/>
                <a:ea typeface="Roboto"/>
              </a:rPr>
              <a:t>.</a:t>
            </a:r>
            <a:endParaRPr b="0" lang="en-US" sz="900" spc="-1" strike="noStrike">
              <a:latin typeface="Arial"/>
            </a:endParaRPr>
          </a:p>
        </p:txBody>
      </p:sp>
      <p:sp>
        <p:nvSpPr>
          <p:cNvPr id="302" name="CustomShape 2"/>
          <p:cNvSpPr/>
          <p:nvPr/>
        </p:nvSpPr>
        <p:spPr>
          <a:xfrm>
            <a:off x="432720" y="1148040"/>
            <a:ext cx="10350360" cy="491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303" name="" descr=""/>
          <p:cNvPicPr/>
          <p:nvPr/>
        </p:nvPicPr>
        <p:blipFill>
          <a:blip r:embed="rId5"/>
          <a:stretch/>
        </p:blipFill>
        <p:spPr>
          <a:xfrm>
            <a:off x="457200" y="1750680"/>
            <a:ext cx="3764520" cy="1997640"/>
          </a:xfrm>
          <a:prstGeom prst="rect">
            <a:avLst/>
          </a:prstGeom>
          <a:ln>
            <a:noFill/>
          </a:ln>
        </p:spPr>
      </p:pic>
      <p:pic>
        <p:nvPicPr>
          <p:cNvPr id="304" name="" descr=""/>
          <p:cNvPicPr/>
          <p:nvPr/>
        </p:nvPicPr>
        <p:blipFill>
          <a:blip r:embed="rId6"/>
          <a:stretch/>
        </p:blipFill>
        <p:spPr>
          <a:xfrm>
            <a:off x="6819840" y="1559520"/>
            <a:ext cx="3420720" cy="2280240"/>
          </a:xfrm>
          <a:prstGeom prst="rect">
            <a:avLst/>
          </a:prstGeom>
          <a:ln>
            <a:noFill/>
          </a:ln>
        </p:spPr>
      </p:pic>
      <p:pic>
        <p:nvPicPr>
          <p:cNvPr id="305" name="" descr=""/>
          <p:cNvPicPr/>
          <p:nvPr/>
        </p:nvPicPr>
        <p:blipFill>
          <a:blip r:embed="rId7"/>
          <a:stretch/>
        </p:blipFill>
        <p:spPr>
          <a:xfrm>
            <a:off x="462240" y="3819240"/>
            <a:ext cx="3834720" cy="2154600"/>
          </a:xfrm>
          <a:prstGeom prst="rect">
            <a:avLst/>
          </a:prstGeom>
          <a:ln>
            <a:noFill/>
          </a:ln>
        </p:spPr>
      </p:pic>
      <p:pic>
        <p:nvPicPr>
          <p:cNvPr id="306" name="" descr=""/>
          <p:cNvPicPr/>
          <p:nvPr/>
        </p:nvPicPr>
        <p:blipFill>
          <a:blip r:embed="rId8"/>
          <a:stretch/>
        </p:blipFill>
        <p:spPr>
          <a:xfrm>
            <a:off x="6583680" y="4023360"/>
            <a:ext cx="3855960" cy="2371680"/>
          </a:xfrm>
          <a:prstGeom prst="rect">
            <a:avLst/>
          </a:prstGeom>
          <a:ln>
            <a:noFill/>
          </a:ln>
        </p:spPr>
      </p:pic>
      <p:sp>
        <p:nvSpPr>
          <p:cNvPr id="307" name="CustomShape 3"/>
          <p:cNvSpPr/>
          <p:nvPr/>
        </p:nvSpPr>
        <p:spPr>
          <a:xfrm>
            <a:off x="4206240" y="721800"/>
            <a:ext cx="1087200" cy="3362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08" name="CustomShape 4"/>
          <p:cNvSpPr/>
          <p:nvPr/>
        </p:nvSpPr>
        <p:spPr>
          <a:xfrm>
            <a:off x="335520" y="764640"/>
            <a:ext cx="10740600" cy="491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LTG Recap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309" name="CustomShape 5"/>
          <p:cNvSpPr/>
          <p:nvPr/>
        </p:nvSpPr>
        <p:spPr>
          <a:xfrm>
            <a:off x="432720" y="1148040"/>
            <a:ext cx="10349640" cy="490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</a:pPr>
            <a:r>
              <a:rPr b="1" lang="en-US" sz="2200" spc="-1" strike="noStrike">
                <a:solidFill>
                  <a:srgbClr val="666666"/>
                </a:solidFill>
                <a:latin typeface="DejaVu Sans"/>
                <a:ea typeface="DejaVu Sans"/>
              </a:rPr>
              <a:t>Just Not Enough ...</a:t>
            </a:r>
            <a:endParaRPr b="0" lang="en-US" sz="22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CustomShape 1"/>
          <p:cNvSpPr/>
          <p:nvPr/>
        </p:nvSpPr>
        <p:spPr>
          <a:xfrm>
            <a:off x="6095880" y="1268640"/>
            <a:ext cx="4979160" cy="5027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spcBef>
                <a:spcPts val="479"/>
              </a:spcBef>
              <a:tabLst>
                <a:tab algn="l" pos="0"/>
              </a:tabLst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Battery Electric Vehicles (EV) </a:t>
            </a:r>
            <a:endParaRPr b="0" lang="en-US" sz="2400" spc="-1" strike="noStrike">
              <a:latin typeface="Arial"/>
            </a:endParaRPr>
          </a:p>
          <a:p>
            <a:pPr algn="ctr">
              <a:lnSpc>
                <a:spcPct val="100000"/>
              </a:lnSpc>
              <a:spcBef>
                <a:spcPts val="479"/>
              </a:spcBef>
              <a:tabLst>
                <a:tab algn="l" pos="0"/>
              </a:tabLst>
            </a:pPr>
            <a:endParaRPr b="0" lang="en-US" sz="2400" spc="-1" strike="noStrike">
              <a:latin typeface="Arial"/>
            </a:endParaRPr>
          </a:p>
          <a:p>
            <a:pPr algn="ctr">
              <a:lnSpc>
                <a:spcPct val="100000"/>
              </a:lnSpc>
              <a:spcBef>
                <a:spcPts val="479"/>
              </a:spcBef>
              <a:tabLst>
                <a:tab algn="l" pos="0"/>
              </a:tabLst>
            </a:pPr>
            <a:r>
              <a:rPr b="0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Or</a:t>
            </a:r>
            <a:endParaRPr b="0" lang="en-US" sz="2400" spc="-1" strike="noStrike">
              <a:latin typeface="Arial"/>
            </a:endParaRPr>
          </a:p>
          <a:p>
            <a:pPr algn="ctr">
              <a:lnSpc>
                <a:spcPct val="100000"/>
              </a:lnSpc>
              <a:spcBef>
                <a:spcPts val="479"/>
              </a:spcBef>
              <a:tabLst>
                <a:tab algn="l" pos="0"/>
              </a:tabLst>
            </a:pPr>
            <a:endParaRPr b="0" lang="en-US" sz="2400" spc="-1" strike="noStrike">
              <a:latin typeface="Arial"/>
            </a:endParaRPr>
          </a:p>
          <a:p>
            <a:pPr algn="ctr">
              <a:lnSpc>
                <a:spcPct val="100000"/>
              </a:lnSpc>
              <a:spcBef>
                <a:spcPts val="479"/>
              </a:spcBef>
              <a:tabLst>
                <a:tab algn="l" pos="0"/>
              </a:tabLst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Internal Combustion Engine Vehicles</a:t>
            </a:r>
            <a:endParaRPr b="0" lang="en-US" sz="2400" spc="-1" strike="noStrike">
              <a:latin typeface="Arial"/>
            </a:endParaRPr>
          </a:p>
        </p:txBody>
      </p:sp>
      <p:pic>
        <p:nvPicPr>
          <p:cNvPr id="311" name="Grafik 4_1" descr=""/>
          <p:cNvPicPr/>
          <p:nvPr/>
        </p:nvPicPr>
        <p:blipFill>
          <a:blip r:embed="rId1"/>
          <a:stretch/>
        </p:blipFill>
        <p:spPr>
          <a:xfrm>
            <a:off x="842760" y="1857240"/>
            <a:ext cx="4236120" cy="3628080"/>
          </a:xfrm>
          <a:prstGeom prst="rect">
            <a:avLst/>
          </a:prstGeom>
          <a:ln>
            <a:noFill/>
          </a:ln>
        </p:spPr>
      </p:pic>
      <p:sp>
        <p:nvSpPr>
          <p:cNvPr id="312" name="CustomShape 2"/>
          <p:cNvSpPr/>
          <p:nvPr/>
        </p:nvSpPr>
        <p:spPr>
          <a:xfrm>
            <a:off x="274320" y="6492240"/>
            <a:ext cx="10522800" cy="226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en-US" sz="900" spc="-1" strike="noStrike">
                <a:solidFill>
                  <a:srgbClr val="a6a6a6"/>
                </a:solidFill>
                <a:latin typeface="Roboto"/>
                <a:ea typeface="Roboto"/>
              </a:rPr>
              <a:t>Benjamin Leiding – </a:t>
            </a:r>
            <a:r>
              <a:rPr b="0" lang="en-US" sz="900" spc="-1" strike="noStrike" u="sng">
                <a:solidFill>
                  <a:srgbClr val="0000ff"/>
                </a:solidFill>
                <a:uFillTx/>
                <a:latin typeface="Roboto"/>
                <a:ea typeface="Roboto"/>
                <a:hlinkClick r:id="rId2"/>
              </a:rPr>
              <a:t>CC BY-SA 4.0</a:t>
            </a:r>
            <a:r>
              <a:rPr b="0" lang="en-US" sz="900" spc="-1" strike="noStrike">
                <a:solidFill>
                  <a:srgbClr val="a6a6a6"/>
                </a:solidFill>
                <a:latin typeface="Roboto"/>
                <a:ea typeface="Roboto"/>
              </a:rPr>
              <a:t>. </a:t>
            </a:r>
            <a:endParaRPr b="0" lang="en-US" sz="900" spc="-1" strike="noStrike">
              <a:latin typeface="Arial"/>
            </a:endParaRPr>
          </a:p>
        </p:txBody>
      </p:sp>
      <p:sp>
        <p:nvSpPr>
          <p:cNvPr id="313" name="CustomShape 3"/>
          <p:cNvSpPr/>
          <p:nvPr/>
        </p:nvSpPr>
        <p:spPr>
          <a:xfrm>
            <a:off x="335520" y="764640"/>
            <a:ext cx="10740600" cy="491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LTG Recap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314" name="CustomShape 4"/>
          <p:cNvSpPr/>
          <p:nvPr/>
        </p:nvSpPr>
        <p:spPr>
          <a:xfrm>
            <a:off x="432720" y="1148040"/>
            <a:ext cx="10349640" cy="490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</a:pPr>
            <a:r>
              <a:rPr b="1" lang="en-US" sz="2200" spc="-1" strike="noStrike">
                <a:solidFill>
                  <a:srgbClr val="666666"/>
                </a:solidFill>
                <a:latin typeface="DejaVu Sans"/>
                <a:ea typeface="DejaVu Sans"/>
              </a:rPr>
              <a:t>Life-Cycle Assessment (LCA)</a:t>
            </a:r>
            <a:endParaRPr b="0" lang="en-US" sz="22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CustomShape 1"/>
          <p:cNvSpPr/>
          <p:nvPr/>
        </p:nvSpPr>
        <p:spPr>
          <a:xfrm>
            <a:off x="335520" y="764640"/>
            <a:ext cx="10735560" cy="486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LTG Recap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316" name="CustomShape 2"/>
          <p:cNvSpPr/>
          <p:nvPr/>
        </p:nvSpPr>
        <p:spPr>
          <a:xfrm>
            <a:off x="432720" y="1148040"/>
            <a:ext cx="10341000" cy="481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</a:pPr>
            <a:r>
              <a:rPr b="1" lang="en-US" sz="2200" spc="-1" strike="noStrike">
                <a:solidFill>
                  <a:srgbClr val="666666"/>
                </a:solidFill>
                <a:latin typeface="DejaVu Sans"/>
                <a:ea typeface="DejaVu Sans"/>
              </a:rPr>
              <a:t>World3 Standard Run – Business-as-Usual (BAU)</a:t>
            </a:r>
            <a:endParaRPr b="0" lang="en-US" sz="2200" spc="-1" strike="noStrike">
              <a:latin typeface="Arial"/>
            </a:endParaRPr>
          </a:p>
        </p:txBody>
      </p:sp>
      <p:sp>
        <p:nvSpPr>
          <p:cNvPr id="317" name="CustomShape 3"/>
          <p:cNvSpPr/>
          <p:nvPr/>
        </p:nvSpPr>
        <p:spPr>
          <a:xfrm>
            <a:off x="274320" y="6447960"/>
            <a:ext cx="11149200" cy="226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en-US" sz="900" spc="-1" strike="noStrike">
                <a:solidFill>
                  <a:srgbClr val="a6a6a6"/>
                </a:solidFill>
                <a:latin typeface="Roboto"/>
                <a:ea typeface="Roboto"/>
              </a:rPr>
              <a:t>Image recreated from: Gaya Herrington (2020) – Update to limits to growth: Comparing the World3 model with empirical data – </a:t>
            </a:r>
            <a:r>
              <a:rPr b="0" lang="en-US" sz="900" spc="-1" strike="noStrike" u="sng">
                <a:solidFill>
                  <a:srgbClr val="0000ff"/>
                </a:solidFill>
                <a:uFillTx/>
                <a:latin typeface="Roboto"/>
                <a:ea typeface="Roboto"/>
                <a:hlinkClick r:id="rId1"/>
              </a:rPr>
              <a:t>Link</a:t>
            </a:r>
            <a:endParaRPr b="0" lang="en-US" sz="900" spc="-1" strike="noStrike">
              <a:latin typeface="Arial"/>
            </a:endParaRPr>
          </a:p>
        </p:txBody>
      </p:sp>
      <p:pic>
        <p:nvPicPr>
          <p:cNvPr id="318" name="" descr=""/>
          <p:cNvPicPr/>
          <p:nvPr/>
        </p:nvPicPr>
        <p:blipFill>
          <a:blip r:embed="rId2"/>
          <a:stretch/>
        </p:blipFill>
        <p:spPr>
          <a:xfrm>
            <a:off x="1719000" y="1755000"/>
            <a:ext cx="7254720" cy="414900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CustomShape 1"/>
          <p:cNvSpPr/>
          <p:nvPr/>
        </p:nvSpPr>
        <p:spPr>
          <a:xfrm>
            <a:off x="335520" y="764640"/>
            <a:ext cx="10735560" cy="486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LTG Recap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320" name="CustomShape 2"/>
          <p:cNvSpPr/>
          <p:nvPr/>
        </p:nvSpPr>
        <p:spPr>
          <a:xfrm>
            <a:off x="432720" y="1148040"/>
            <a:ext cx="10341000" cy="481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</a:pPr>
            <a:r>
              <a:rPr b="1" lang="en-US" sz="2200" spc="-1" strike="noStrike">
                <a:solidFill>
                  <a:srgbClr val="666666"/>
                </a:solidFill>
                <a:latin typeface="DejaVu Sans"/>
                <a:ea typeface="DejaVu Sans"/>
              </a:rPr>
              <a:t>World3 – Stabilized World (SW)</a:t>
            </a:r>
            <a:endParaRPr b="0" lang="en-US" sz="2200" spc="-1" strike="noStrike">
              <a:latin typeface="Arial"/>
            </a:endParaRPr>
          </a:p>
        </p:txBody>
      </p:sp>
      <p:sp>
        <p:nvSpPr>
          <p:cNvPr id="321" name="CustomShape 3"/>
          <p:cNvSpPr/>
          <p:nvPr/>
        </p:nvSpPr>
        <p:spPr>
          <a:xfrm>
            <a:off x="274320" y="6447960"/>
            <a:ext cx="11149200" cy="226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en-US" sz="900" spc="-1" strike="noStrike">
                <a:solidFill>
                  <a:srgbClr val="a6a6a6"/>
                </a:solidFill>
                <a:latin typeface="Roboto"/>
                <a:ea typeface="Roboto"/>
              </a:rPr>
              <a:t>Image recreated from: Gaya Herrington (2020) – Update to limits to growth: Comparing the World3 model with empirical data – </a:t>
            </a:r>
            <a:r>
              <a:rPr b="0" lang="en-US" sz="900" spc="-1" strike="noStrike" u="sng">
                <a:solidFill>
                  <a:srgbClr val="0000ff"/>
                </a:solidFill>
                <a:uFillTx/>
                <a:latin typeface="Roboto"/>
                <a:ea typeface="Roboto"/>
                <a:hlinkClick r:id="rId1"/>
              </a:rPr>
              <a:t>Link</a:t>
            </a:r>
            <a:endParaRPr b="0" lang="en-US" sz="900" spc="-1" strike="noStrike">
              <a:latin typeface="Arial"/>
            </a:endParaRPr>
          </a:p>
        </p:txBody>
      </p:sp>
      <p:sp>
        <p:nvSpPr>
          <p:cNvPr id="322" name="CustomShape 4"/>
          <p:cNvSpPr/>
          <p:nvPr/>
        </p:nvSpPr>
        <p:spPr>
          <a:xfrm>
            <a:off x="0" y="6055560"/>
            <a:ext cx="11427120" cy="618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 algn="ctr"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→ 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Population stabilizes in the twenty-first century, as does human welfare on a high level</a:t>
            </a:r>
            <a:endParaRPr b="0" lang="en-US" sz="1800" spc="-1" strike="noStrike">
              <a:latin typeface="Arial"/>
            </a:endParaRPr>
          </a:p>
        </p:txBody>
      </p:sp>
      <p:pic>
        <p:nvPicPr>
          <p:cNvPr id="323" name="" descr=""/>
          <p:cNvPicPr/>
          <p:nvPr/>
        </p:nvPicPr>
        <p:blipFill>
          <a:blip r:embed="rId2"/>
          <a:stretch/>
        </p:blipFill>
        <p:spPr>
          <a:xfrm>
            <a:off x="1600560" y="1813320"/>
            <a:ext cx="7239600" cy="417636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CustomShape 1"/>
          <p:cNvSpPr/>
          <p:nvPr/>
        </p:nvSpPr>
        <p:spPr>
          <a:xfrm>
            <a:off x="263520" y="6411600"/>
            <a:ext cx="6467040" cy="226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de-DE" sz="900" spc="-1" strike="noStrike">
                <a:solidFill>
                  <a:srgbClr val="a6a6a6"/>
                </a:solidFill>
                <a:latin typeface="Roboto"/>
                <a:ea typeface="Roboto"/>
              </a:rPr>
              <a:t>Image adapted from: Walter R. Stahel (2019) – </a:t>
            </a:r>
            <a:r>
              <a:rPr b="0" lang="en-US" sz="900" spc="-1" strike="noStrike">
                <a:solidFill>
                  <a:srgbClr val="a6a6a6"/>
                </a:solidFill>
                <a:latin typeface="Roboto"/>
                <a:ea typeface="Roboto"/>
              </a:rPr>
              <a:t>The Circular Economy: A User’s Guide</a:t>
            </a:r>
            <a:r>
              <a:rPr b="0" lang="de-DE" sz="900" spc="-1" strike="noStrike">
                <a:solidFill>
                  <a:srgbClr val="a6a6a6"/>
                </a:solidFill>
                <a:latin typeface="Roboto"/>
                <a:ea typeface="Roboto"/>
              </a:rPr>
              <a:t>.</a:t>
            </a:r>
            <a:endParaRPr b="0" lang="en-US" sz="900" spc="-1" strike="noStrike">
              <a:latin typeface="Arial"/>
            </a:endParaRPr>
          </a:p>
        </p:txBody>
      </p:sp>
      <p:sp>
        <p:nvSpPr>
          <p:cNvPr id="325" name="CustomShape 2"/>
          <p:cNvSpPr/>
          <p:nvPr/>
        </p:nvSpPr>
        <p:spPr>
          <a:xfrm>
            <a:off x="7866360" y="1459440"/>
            <a:ext cx="3208680" cy="4667400"/>
          </a:xfrm>
          <a:prstGeom prst="rect">
            <a:avLst/>
          </a:prstGeom>
          <a:solidFill>
            <a:schemeClr val="bg1"/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326" name="" descr=""/>
          <p:cNvPicPr/>
          <p:nvPr/>
        </p:nvPicPr>
        <p:blipFill>
          <a:blip r:embed="rId1"/>
          <a:stretch/>
        </p:blipFill>
        <p:spPr>
          <a:xfrm>
            <a:off x="290880" y="2299320"/>
            <a:ext cx="11334240" cy="2719080"/>
          </a:xfrm>
          <a:prstGeom prst="rect">
            <a:avLst/>
          </a:prstGeom>
          <a:ln>
            <a:noFill/>
          </a:ln>
        </p:spPr>
      </p:pic>
      <p:sp>
        <p:nvSpPr>
          <p:cNvPr id="327" name="CustomShape 3"/>
          <p:cNvSpPr/>
          <p:nvPr/>
        </p:nvSpPr>
        <p:spPr>
          <a:xfrm>
            <a:off x="335520" y="764640"/>
            <a:ext cx="10735200" cy="4860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LTG Recap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328" name="CustomShape 4"/>
          <p:cNvSpPr/>
          <p:nvPr/>
        </p:nvSpPr>
        <p:spPr>
          <a:xfrm>
            <a:off x="432720" y="1148040"/>
            <a:ext cx="10344240" cy="484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</a:pPr>
            <a:r>
              <a:rPr b="1" lang="en-US" sz="2200" spc="-1" strike="noStrike">
                <a:solidFill>
                  <a:srgbClr val="666666"/>
                </a:solidFill>
                <a:latin typeface="DejaVu Sans"/>
                <a:ea typeface="DejaVu Sans"/>
              </a:rPr>
              <a:t>Linear (Industrial) Economy</a:t>
            </a:r>
            <a:endParaRPr b="0" lang="en-US" sz="22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CustomShape 1"/>
          <p:cNvSpPr/>
          <p:nvPr/>
        </p:nvSpPr>
        <p:spPr>
          <a:xfrm>
            <a:off x="335520" y="764640"/>
            <a:ext cx="10738440" cy="4892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LTG Recap</a:t>
            </a:r>
            <a:endParaRPr b="0" lang="en-US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2400" spc="-1" strike="noStrike">
              <a:latin typeface="Arial"/>
            </a:endParaRPr>
          </a:p>
        </p:txBody>
      </p:sp>
      <p:sp>
        <p:nvSpPr>
          <p:cNvPr id="330" name="CustomShape 2"/>
          <p:cNvSpPr/>
          <p:nvPr/>
        </p:nvSpPr>
        <p:spPr>
          <a:xfrm>
            <a:off x="335520" y="1268640"/>
            <a:ext cx="10738440" cy="5025960"/>
          </a:xfrm>
          <a:prstGeom prst="rect">
            <a:avLst/>
          </a:prstGeom>
          <a:noFill/>
          <a:ln>
            <a:solidFill>
              <a:srgbClr val="ffffff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marL="360" algn="ctr">
              <a:lnSpc>
                <a:spcPct val="100000"/>
              </a:lnSpc>
              <a:spcBef>
                <a:spcPts val="360"/>
              </a:spcBef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“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Take – Make – Dispose”</a:t>
            </a:r>
            <a:endParaRPr b="0" lang="en-US" sz="1800" spc="-1" strike="noStrike">
              <a:latin typeface="Arial"/>
            </a:endParaRPr>
          </a:p>
          <a:p>
            <a:pPr marL="360" algn="ctr">
              <a:lnSpc>
                <a:spcPct val="100000"/>
              </a:lnSpc>
              <a:spcBef>
                <a:spcPts val="360"/>
              </a:spcBef>
            </a:pPr>
            <a:endParaRPr b="0" lang="en-US" sz="1800" spc="-1" strike="noStrike">
              <a:latin typeface="Arial"/>
            </a:endParaRPr>
          </a:p>
          <a:p>
            <a:pPr marL="360" algn="ctr">
              <a:lnSpc>
                <a:spcPct val="100000"/>
              </a:lnSpc>
              <a:spcBef>
                <a:spcPts val="360"/>
              </a:spcBef>
            </a:pPr>
            <a:endParaRPr b="0" lang="en-US" sz="1800" spc="-1" strike="noStrike">
              <a:latin typeface="Arial"/>
            </a:endParaRPr>
          </a:p>
          <a:p>
            <a:pPr marL="360" algn="ctr">
              <a:lnSpc>
                <a:spcPct val="100000"/>
              </a:lnSpc>
              <a:spcBef>
                <a:spcPts val="360"/>
              </a:spcBef>
            </a:pPr>
            <a:endParaRPr b="0" lang="en-US" sz="1800" spc="-1" strike="noStrike">
              <a:latin typeface="Arial"/>
            </a:endParaRPr>
          </a:p>
          <a:p>
            <a:pPr marL="360" algn="ctr">
              <a:lnSpc>
                <a:spcPct val="100000"/>
              </a:lnSpc>
              <a:spcBef>
                <a:spcPts val="360"/>
              </a:spcBef>
            </a:pPr>
            <a:endParaRPr b="0" lang="en-US" sz="1800" spc="-1" strike="noStrike">
              <a:latin typeface="Arial"/>
            </a:endParaRPr>
          </a:p>
          <a:p>
            <a:pPr marL="360" algn="ctr">
              <a:lnSpc>
                <a:spcPct val="100000"/>
              </a:lnSpc>
              <a:spcBef>
                <a:spcPts val="360"/>
              </a:spcBef>
            </a:pPr>
            <a:r>
              <a:rPr b="0" lang="en-US" sz="1800" spc="-1" strike="noStrike">
                <a:solidFill>
                  <a:srgbClr val="ffffff"/>
                </a:solidFill>
                <a:latin typeface="DejaVu Sans"/>
                <a:ea typeface="DejaVu Sans"/>
              </a:rPr>
              <a:t>“</a:t>
            </a:r>
            <a:r>
              <a:rPr b="0" lang="en-US" sz="1800" spc="-1" strike="noStrike">
                <a:solidFill>
                  <a:srgbClr val="ffffff"/>
                </a:solidFill>
                <a:latin typeface="DejaVu Sans"/>
                <a:ea typeface="DejaVu Sans"/>
              </a:rPr>
              <a:t>Its objectives are to</a:t>
            </a:r>
            <a:r>
              <a:rPr b="1" lang="en-US" sz="1800" spc="-1" strike="noStrike">
                <a:solidFill>
                  <a:srgbClr val="ffffff"/>
                </a:solidFill>
                <a:latin typeface="DejaVu Sans"/>
                <a:ea typeface="DejaVu Sans"/>
              </a:rPr>
              <a:t> maintain value</a:t>
            </a:r>
            <a:r>
              <a:rPr b="0" lang="en-US" sz="1800" spc="-1" strike="noStrike">
                <a:solidFill>
                  <a:srgbClr val="ffffff"/>
                </a:solidFill>
                <a:latin typeface="DejaVu Sans"/>
                <a:ea typeface="DejaVu Sans"/>
              </a:rPr>
              <a:t> (not to create value added), to </a:t>
            </a:r>
            <a:r>
              <a:rPr b="1" lang="en-US" sz="1800" spc="-1" strike="noStrike">
                <a:solidFill>
                  <a:srgbClr val="ffffff"/>
                </a:solidFill>
                <a:latin typeface="DejaVu Sans"/>
                <a:ea typeface="DejaVu Sans"/>
              </a:rPr>
              <a:t>optimise stock</a:t>
            </a:r>
            <a:r>
              <a:rPr b="0" lang="en-US" sz="1800" spc="-1" strike="noStrike">
                <a:solidFill>
                  <a:srgbClr val="ffffff"/>
                </a:solidFill>
                <a:latin typeface="DejaVu Sans"/>
                <a:ea typeface="DejaVu Sans"/>
              </a:rPr>
              <a:t> management (not flows) and to </a:t>
            </a:r>
            <a:r>
              <a:rPr b="1" lang="en-US" sz="1800" spc="-1" strike="noStrike">
                <a:solidFill>
                  <a:srgbClr val="ffffff"/>
                </a:solidFill>
                <a:latin typeface="DejaVu Sans"/>
                <a:ea typeface="DejaVu Sans"/>
              </a:rPr>
              <a:t>increase the efficiency of using goods</a:t>
            </a:r>
            <a:r>
              <a:rPr b="0" lang="en-US" sz="1800" spc="-1" strike="noStrike">
                <a:solidFill>
                  <a:srgbClr val="ffffff"/>
                </a:solidFill>
                <a:latin typeface="DejaVu Sans"/>
                <a:ea typeface="DejaVu Sans"/>
              </a:rPr>
              <a:t> (not of producing goods)”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31" name="CustomShape 3"/>
          <p:cNvSpPr/>
          <p:nvPr/>
        </p:nvSpPr>
        <p:spPr>
          <a:xfrm>
            <a:off x="310320" y="2194560"/>
            <a:ext cx="10569960" cy="1004760"/>
          </a:xfrm>
          <a:prstGeom prst="roundRect">
            <a:avLst>
              <a:gd name="adj" fmla="val 16667"/>
            </a:avLst>
          </a:prstGeom>
          <a:noFill/>
          <a:ln>
            <a:solidFill>
              <a:srgbClr val="008c4f"/>
            </a:solidFill>
            <a:round/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/>
        </p:style>
      </p:sp>
      <p:sp>
        <p:nvSpPr>
          <p:cNvPr id="332" name="CustomShape 4"/>
          <p:cNvSpPr/>
          <p:nvPr/>
        </p:nvSpPr>
        <p:spPr>
          <a:xfrm>
            <a:off x="432720" y="1148040"/>
            <a:ext cx="10346040" cy="486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</a:pPr>
            <a:r>
              <a:rPr b="1" lang="en-US" sz="2200" spc="-1" strike="noStrike">
                <a:solidFill>
                  <a:srgbClr val="666666"/>
                </a:solidFill>
                <a:latin typeface="DejaVu Sans"/>
                <a:ea typeface="DejaVu Sans"/>
              </a:rPr>
              <a:t>Linear Economy – In A Nutshell</a:t>
            </a:r>
            <a:endParaRPr b="0" lang="en-US" sz="22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CustomShape 1"/>
          <p:cNvSpPr/>
          <p:nvPr/>
        </p:nvSpPr>
        <p:spPr>
          <a:xfrm>
            <a:off x="335520" y="4406760"/>
            <a:ext cx="10728000" cy="1337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1" lang="en-US" sz="3000" spc="-1" strike="noStrike" cap="all">
                <a:solidFill>
                  <a:srgbClr val="008c4f"/>
                </a:solidFill>
                <a:latin typeface="Arial Unicode MS"/>
                <a:ea typeface="DejaVu Sans"/>
              </a:rPr>
              <a:t>News/Updates</a:t>
            </a:r>
            <a:endParaRPr b="0" lang="en-US" sz="3000" spc="-1" strike="noStrike">
              <a:latin typeface="Arial"/>
            </a:endParaRPr>
          </a:p>
        </p:txBody>
      </p:sp>
      <p:sp>
        <p:nvSpPr>
          <p:cNvPr id="227" name="CustomShape 2"/>
          <p:cNvSpPr/>
          <p:nvPr/>
        </p:nvSpPr>
        <p:spPr>
          <a:xfrm>
            <a:off x="335520" y="2906640"/>
            <a:ext cx="10728000" cy="1474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CustomShape 1"/>
          <p:cNvSpPr/>
          <p:nvPr/>
        </p:nvSpPr>
        <p:spPr>
          <a:xfrm>
            <a:off x="335520" y="764640"/>
            <a:ext cx="10738440" cy="4892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LTG Recap</a:t>
            </a:r>
            <a:endParaRPr b="0" lang="en-US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2400" spc="-1" strike="noStrike">
              <a:latin typeface="Arial"/>
            </a:endParaRPr>
          </a:p>
        </p:txBody>
      </p:sp>
      <p:sp>
        <p:nvSpPr>
          <p:cNvPr id="334" name="CustomShape 2"/>
          <p:cNvSpPr/>
          <p:nvPr/>
        </p:nvSpPr>
        <p:spPr>
          <a:xfrm>
            <a:off x="335520" y="1268640"/>
            <a:ext cx="10738440" cy="5025960"/>
          </a:xfrm>
          <a:prstGeom prst="rect">
            <a:avLst/>
          </a:prstGeom>
          <a:noFill/>
          <a:ln>
            <a:solidFill>
              <a:srgbClr val="ffffff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marL="360" algn="ctr">
              <a:lnSpc>
                <a:spcPct val="100000"/>
              </a:lnSpc>
              <a:spcBef>
                <a:spcPts val="360"/>
              </a:spcBef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“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Take – Make – Dispose”</a:t>
            </a:r>
            <a:endParaRPr b="0" lang="en-US" sz="1800" spc="-1" strike="noStrike">
              <a:latin typeface="Arial"/>
            </a:endParaRPr>
          </a:p>
          <a:p>
            <a:pPr marL="360" algn="ctr">
              <a:lnSpc>
                <a:spcPct val="100000"/>
              </a:lnSpc>
              <a:spcBef>
                <a:spcPts val="360"/>
              </a:spcBef>
            </a:pPr>
            <a:endParaRPr b="0" lang="en-US" sz="1800" spc="-1" strike="noStrike">
              <a:latin typeface="Arial"/>
            </a:endParaRPr>
          </a:p>
          <a:p>
            <a:pPr marL="360" algn="ctr">
              <a:lnSpc>
                <a:spcPct val="100000"/>
              </a:lnSpc>
              <a:spcBef>
                <a:spcPts val="360"/>
              </a:spcBef>
            </a:pPr>
            <a:endParaRPr b="0" lang="en-US" sz="1800" spc="-1" strike="noStrike">
              <a:latin typeface="Arial"/>
            </a:endParaRPr>
          </a:p>
          <a:p>
            <a:pPr marL="360" algn="ctr">
              <a:lnSpc>
                <a:spcPct val="100000"/>
              </a:lnSpc>
              <a:spcBef>
                <a:spcPts val="360"/>
              </a:spcBef>
            </a:pPr>
            <a:endParaRPr b="0" lang="en-US" sz="1800" spc="-1" strike="noStrike">
              <a:latin typeface="Arial"/>
            </a:endParaRPr>
          </a:p>
          <a:p>
            <a:pPr marL="360" algn="ctr">
              <a:lnSpc>
                <a:spcPct val="100000"/>
              </a:lnSpc>
              <a:spcBef>
                <a:spcPts val="360"/>
              </a:spcBef>
            </a:pPr>
            <a:endParaRPr b="0" lang="en-US" sz="1800" spc="-1" strike="noStrike">
              <a:latin typeface="Arial"/>
            </a:endParaRPr>
          </a:p>
          <a:p>
            <a:pPr marL="360" algn="ctr">
              <a:lnSpc>
                <a:spcPct val="100000"/>
              </a:lnSpc>
              <a:spcBef>
                <a:spcPts val="360"/>
              </a:spcBef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“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Its objectives are to</a:t>
            </a:r>
            <a:r>
              <a:rPr b="1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 maintain value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 (not to create value added), to </a:t>
            </a:r>
            <a:r>
              <a:rPr b="1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optimise stock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 management (not flows) and to </a:t>
            </a:r>
            <a:r>
              <a:rPr b="1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increase the efficiency of using goods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 (not of producing goods)”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35" name="CustomShape 3"/>
          <p:cNvSpPr/>
          <p:nvPr/>
        </p:nvSpPr>
        <p:spPr>
          <a:xfrm>
            <a:off x="310320" y="2194560"/>
            <a:ext cx="10569960" cy="1004760"/>
          </a:xfrm>
          <a:prstGeom prst="roundRect">
            <a:avLst>
              <a:gd name="adj" fmla="val 16667"/>
            </a:avLst>
          </a:prstGeom>
          <a:noFill/>
          <a:ln>
            <a:solidFill>
              <a:srgbClr val="008c4f"/>
            </a:solidFill>
            <a:round/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/>
        </p:style>
      </p:sp>
      <p:sp>
        <p:nvSpPr>
          <p:cNvPr id="336" name="CustomShape 4"/>
          <p:cNvSpPr/>
          <p:nvPr/>
        </p:nvSpPr>
        <p:spPr>
          <a:xfrm>
            <a:off x="432720" y="1148040"/>
            <a:ext cx="10346040" cy="486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</a:pPr>
            <a:r>
              <a:rPr b="1" lang="en-US" sz="2200" spc="-1" strike="noStrike">
                <a:solidFill>
                  <a:srgbClr val="666666"/>
                </a:solidFill>
                <a:latin typeface="DejaVu Sans"/>
                <a:ea typeface="DejaVu Sans"/>
              </a:rPr>
              <a:t>Linear Economy – In A Nutshell / Definition</a:t>
            </a:r>
            <a:endParaRPr b="0" lang="en-US" sz="2200" spc="-1" strike="noStrike">
              <a:latin typeface="Arial"/>
            </a:endParaRPr>
          </a:p>
        </p:txBody>
      </p:sp>
      <p:sp>
        <p:nvSpPr>
          <p:cNvPr id="337" name="CustomShape 5"/>
          <p:cNvSpPr/>
          <p:nvPr/>
        </p:nvSpPr>
        <p:spPr>
          <a:xfrm>
            <a:off x="263520" y="6411600"/>
            <a:ext cx="6467040" cy="226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de-DE" sz="900" spc="-1" strike="noStrike">
                <a:solidFill>
                  <a:srgbClr val="a6a6a6"/>
                </a:solidFill>
                <a:latin typeface="DejaVu Sans"/>
                <a:ea typeface="Roboto"/>
              </a:rPr>
              <a:t>Walter R. Stahel (2019) – </a:t>
            </a:r>
            <a:r>
              <a:rPr b="0" lang="en-US" sz="900" spc="-1" strike="noStrike">
                <a:solidFill>
                  <a:srgbClr val="a6a6a6"/>
                </a:solidFill>
                <a:latin typeface="DejaVu Sans"/>
                <a:ea typeface="Roboto"/>
              </a:rPr>
              <a:t>The Circular Economy: A User’s Guide</a:t>
            </a:r>
            <a:r>
              <a:rPr b="0" lang="de-DE" sz="900" spc="-1" strike="noStrike">
                <a:solidFill>
                  <a:srgbClr val="a6a6a6"/>
                </a:solidFill>
                <a:latin typeface="DejaVu Sans"/>
                <a:ea typeface="Roboto"/>
              </a:rPr>
              <a:t>.</a:t>
            </a:r>
            <a:endParaRPr b="0" lang="en-US" sz="900" spc="-1" strike="noStrike">
              <a:latin typeface="Arial"/>
            </a:endParaRPr>
          </a:p>
        </p:txBody>
      </p:sp>
      <p:sp>
        <p:nvSpPr>
          <p:cNvPr id="338" name="CustomShape 6"/>
          <p:cNvSpPr/>
          <p:nvPr/>
        </p:nvSpPr>
        <p:spPr>
          <a:xfrm>
            <a:off x="335520" y="3840480"/>
            <a:ext cx="10569960" cy="1461960"/>
          </a:xfrm>
          <a:prstGeom prst="roundRect">
            <a:avLst>
              <a:gd name="adj" fmla="val 16667"/>
            </a:avLst>
          </a:prstGeom>
          <a:noFill/>
          <a:ln>
            <a:solidFill>
              <a:srgbClr val="008c4f"/>
            </a:solidFill>
            <a:round/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/>
        </p:style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CustomShape 1"/>
          <p:cNvSpPr/>
          <p:nvPr/>
        </p:nvSpPr>
        <p:spPr>
          <a:xfrm>
            <a:off x="335520" y="1268640"/>
            <a:ext cx="10739520" cy="5027040"/>
          </a:xfrm>
          <a:prstGeom prst="rect">
            <a:avLst/>
          </a:prstGeom>
          <a:noFill/>
          <a:ln>
            <a:solidFill>
              <a:srgbClr val="ffffff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marL="360" algn="ctr">
              <a:lnSpc>
                <a:spcPct val="100000"/>
              </a:lnSpc>
              <a:spcBef>
                <a:spcPts val="360"/>
              </a:spcBef>
            </a:pPr>
            <a:r>
              <a:rPr b="1" lang="en-US" sz="2800" spc="-1" strike="noStrike">
                <a:solidFill>
                  <a:srgbClr val="595959"/>
                </a:solidFill>
                <a:latin typeface="DejaVu Sans"/>
                <a:ea typeface="DejaVu Sans"/>
              </a:rPr>
              <a:t>Waste = Inefficiency</a:t>
            </a:r>
            <a:endParaRPr b="0" lang="en-US" sz="2800" spc="-1" strike="noStrike">
              <a:latin typeface="Arial"/>
            </a:endParaRPr>
          </a:p>
        </p:txBody>
      </p:sp>
      <p:sp>
        <p:nvSpPr>
          <p:cNvPr id="340" name="CustomShape 2"/>
          <p:cNvSpPr/>
          <p:nvPr/>
        </p:nvSpPr>
        <p:spPr>
          <a:xfrm>
            <a:off x="3526920" y="2859120"/>
            <a:ext cx="4342320" cy="1870200"/>
          </a:xfrm>
          <a:prstGeom prst="roundRect">
            <a:avLst>
              <a:gd name="adj" fmla="val 16667"/>
            </a:avLst>
          </a:prstGeom>
          <a:noFill/>
          <a:ln>
            <a:solidFill>
              <a:srgbClr val="008c4f"/>
            </a:solidFill>
            <a:round/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/>
        </p:style>
      </p:sp>
      <p:sp>
        <p:nvSpPr>
          <p:cNvPr id="341" name="CustomShape 3"/>
          <p:cNvSpPr/>
          <p:nvPr/>
        </p:nvSpPr>
        <p:spPr>
          <a:xfrm>
            <a:off x="335520" y="764640"/>
            <a:ext cx="10738440" cy="4892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LTG Recap</a:t>
            </a:r>
            <a:endParaRPr b="0" lang="en-US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2400" spc="-1" strike="noStrike">
              <a:latin typeface="Arial"/>
            </a:endParaRPr>
          </a:p>
        </p:txBody>
      </p:sp>
      <p:sp>
        <p:nvSpPr>
          <p:cNvPr id="342" name="CustomShape 4"/>
          <p:cNvSpPr/>
          <p:nvPr/>
        </p:nvSpPr>
        <p:spPr>
          <a:xfrm>
            <a:off x="432720" y="1148040"/>
            <a:ext cx="10346040" cy="486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</a:pPr>
            <a:r>
              <a:rPr b="1" lang="en-US" sz="2200" spc="-1" strike="noStrike">
                <a:solidFill>
                  <a:srgbClr val="666666"/>
                </a:solidFill>
                <a:latin typeface="DejaVu Sans"/>
                <a:ea typeface="DejaVu Sans"/>
              </a:rPr>
              <a:t>Waste Is A Human Concept</a:t>
            </a:r>
            <a:endParaRPr b="0" lang="en-US" sz="22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CustomShape 1"/>
          <p:cNvSpPr/>
          <p:nvPr/>
        </p:nvSpPr>
        <p:spPr>
          <a:xfrm>
            <a:off x="263520" y="6411600"/>
            <a:ext cx="10426680" cy="226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de-DE" sz="900" spc="-1" strike="noStrike">
                <a:solidFill>
                  <a:srgbClr val="a6a6a6"/>
                </a:solidFill>
                <a:latin typeface="Roboto"/>
                <a:ea typeface="Roboto"/>
              </a:rPr>
              <a:t>Center for Digital Technologies (DIGIT) (2022) –  https://www.digit-research.de/fileadmin/DIGIT/Presse_und_News/Downloads/Grafikpaket_Reallabor_DCE_Kreislaufmodell_V2_ccby.zip – </a:t>
            </a:r>
            <a:r>
              <a:rPr b="0" lang="de-DE" sz="900" spc="-1" strike="noStrike" u="sng">
                <a:solidFill>
                  <a:srgbClr val="0000ff"/>
                </a:solidFill>
                <a:uFillTx/>
                <a:latin typeface="Roboto"/>
                <a:ea typeface="Roboto"/>
                <a:hlinkClick r:id="rId1"/>
              </a:rPr>
              <a:t>CC BY 4.0.</a:t>
            </a:r>
            <a:endParaRPr b="0" lang="en-US" sz="900" spc="-1" strike="noStrike">
              <a:latin typeface="Arial"/>
            </a:endParaRPr>
          </a:p>
        </p:txBody>
      </p:sp>
      <p:pic>
        <p:nvPicPr>
          <p:cNvPr id="344" name="" descr=""/>
          <p:cNvPicPr/>
          <p:nvPr/>
        </p:nvPicPr>
        <p:blipFill>
          <a:blip r:embed="rId2"/>
          <a:stretch/>
        </p:blipFill>
        <p:spPr>
          <a:xfrm>
            <a:off x="2772000" y="670680"/>
            <a:ext cx="6609600" cy="6618600"/>
          </a:xfrm>
          <a:prstGeom prst="rect">
            <a:avLst/>
          </a:prstGeom>
          <a:ln>
            <a:noFill/>
          </a:ln>
        </p:spPr>
      </p:pic>
      <p:sp>
        <p:nvSpPr>
          <p:cNvPr id="345" name="CustomShape 2"/>
          <p:cNvSpPr/>
          <p:nvPr/>
        </p:nvSpPr>
        <p:spPr>
          <a:xfrm>
            <a:off x="335520" y="764640"/>
            <a:ext cx="10738440" cy="4892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LTG Recap</a:t>
            </a:r>
            <a:endParaRPr b="0" lang="en-US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2400" spc="-1" strike="noStrike">
              <a:latin typeface="Arial"/>
            </a:endParaRPr>
          </a:p>
        </p:txBody>
      </p:sp>
      <p:sp>
        <p:nvSpPr>
          <p:cNvPr id="346" name="CustomShape 3"/>
          <p:cNvSpPr/>
          <p:nvPr/>
        </p:nvSpPr>
        <p:spPr>
          <a:xfrm>
            <a:off x="432720" y="1148040"/>
            <a:ext cx="10346040" cy="486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</a:pPr>
            <a:r>
              <a:rPr b="1" lang="en-US" sz="2200" spc="-1" strike="noStrike">
                <a:solidFill>
                  <a:srgbClr val="666666"/>
                </a:solidFill>
                <a:latin typeface="DejaVu Sans"/>
                <a:ea typeface="DejaVu Sans"/>
              </a:rPr>
              <a:t>Circular Economy</a:t>
            </a:r>
            <a:endParaRPr b="0" lang="en-US" sz="22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CustomShape 1"/>
          <p:cNvSpPr/>
          <p:nvPr/>
        </p:nvSpPr>
        <p:spPr>
          <a:xfrm>
            <a:off x="335520" y="2859120"/>
            <a:ext cx="10568160" cy="1468800"/>
          </a:xfrm>
          <a:prstGeom prst="roundRect">
            <a:avLst>
              <a:gd name="adj" fmla="val 16667"/>
            </a:avLst>
          </a:prstGeom>
          <a:noFill/>
          <a:ln>
            <a:solidFill>
              <a:srgbClr val="008c4f"/>
            </a:solidFill>
            <a:round/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/>
        </p:style>
        <p:txBody>
          <a:bodyPr lIns="90000" rIns="90000" tIns="45000" bIns="45000">
            <a:noAutofit/>
          </a:bodyPr>
          <a:p>
            <a:pPr marL="360" algn="ctr">
              <a:lnSpc>
                <a:spcPct val="100000"/>
              </a:lnSpc>
              <a:spcBef>
                <a:spcPts val="360"/>
              </a:spcBef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“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The circular industrial economy </a:t>
            </a:r>
            <a:r>
              <a:rPr b="1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manages stocks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 of manufactured assets, such as infrastructure, buildings, vehicles, equipment and consumer goods, to </a:t>
            </a:r>
            <a:r>
              <a:rPr b="1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maintain their value and utility as high as possible for as long as possible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; and stocks of </a:t>
            </a:r>
            <a:r>
              <a:rPr b="1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resources at their highest purity and value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.”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48" name="CustomShape 2"/>
          <p:cNvSpPr/>
          <p:nvPr/>
        </p:nvSpPr>
        <p:spPr>
          <a:xfrm>
            <a:off x="263520" y="6411600"/>
            <a:ext cx="6464160" cy="226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de-DE" sz="900" spc="-1" strike="noStrike">
                <a:solidFill>
                  <a:srgbClr val="a6a6a6"/>
                </a:solidFill>
                <a:latin typeface="DejaVu Sans"/>
                <a:ea typeface="Roboto"/>
              </a:rPr>
              <a:t>Walter R. Stahel (2019) – </a:t>
            </a:r>
            <a:r>
              <a:rPr b="0" lang="en-US" sz="900" spc="-1" strike="noStrike">
                <a:solidFill>
                  <a:srgbClr val="a6a6a6"/>
                </a:solidFill>
                <a:latin typeface="DejaVu Sans"/>
                <a:ea typeface="Roboto"/>
              </a:rPr>
              <a:t>The Circular Economy: A User’s Guide</a:t>
            </a:r>
            <a:r>
              <a:rPr b="0" lang="de-DE" sz="900" spc="-1" strike="noStrike">
                <a:solidFill>
                  <a:srgbClr val="a6a6a6"/>
                </a:solidFill>
                <a:latin typeface="DejaVu Sans"/>
                <a:ea typeface="Roboto"/>
              </a:rPr>
              <a:t>.</a:t>
            </a:r>
            <a:endParaRPr b="0" lang="en-US" sz="900" spc="-1" strike="noStrike">
              <a:latin typeface="Arial"/>
            </a:endParaRPr>
          </a:p>
        </p:txBody>
      </p:sp>
      <p:sp>
        <p:nvSpPr>
          <p:cNvPr id="349" name="CustomShape 3"/>
          <p:cNvSpPr/>
          <p:nvPr/>
        </p:nvSpPr>
        <p:spPr>
          <a:xfrm>
            <a:off x="335520" y="764640"/>
            <a:ext cx="10731960" cy="4827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LTG Recap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350" name="CustomShape 4"/>
          <p:cNvSpPr/>
          <p:nvPr/>
        </p:nvSpPr>
        <p:spPr>
          <a:xfrm>
            <a:off x="432720" y="1148040"/>
            <a:ext cx="10337400" cy="4780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</a:pPr>
            <a:r>
              <a:rPr b="1" lang="en-US" sz="2200" spc="-1" strike="noStrike">
                <a:solidFill>
                  <a:srgbClr val="666666"/>
                </a:solidFill>
                <a:latin typeface="DejaVu Sans"/>
                <a:ea typeface="DejaVu Sans"/>
              </a:rPr>
              <a:t>Circular (Industrial) Economy – Definition</a:t>
            </a:r>
            <a:endParaRPr b="0" lang="en-US" sz="22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1" name="" descr=""/>
          <p:cNvPicPr/>
          <p:nvPr/>
        </p:nvPicPr>
        <p:blipFill>
          <a:blip r:embed="rId1"/>
          <a:stretch/>
        </p:blipFill>
        <p:spPr>
          <a:xfrm>
            <a:off x="2711520" y="1097280"/>
            <a:ext cx="6888600" cy="5154840"/>
          </a:xfrm>
          <a:prstGeom prst="rect">
            <a:avLst/>
          </a:prstGeom>
          <a:ln>
            <a:noFill/>
          </a:ln>
        </p:spPr>
      </p:pic>
      <p:sp>
        <p:nvSpPr>
          <p:cNvPr id="352" name="CustomShape 1"/>
          <p:cNvSpPr/>
          <p:nvPr/>
        </p:nvSpPr>
        <p:spPr>
          <a:xfrm>
            <a:off x="263520" y="6411600"/>
            <a:ext cx="6464160" cy="226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de-DE" sz="900" spc="-1" strike="noStrike">
                <a:solidFill>
                  <a:srgbClr val="a6a6a6"/>
                </a:solidFill>
                <a:latin typeface="Roboto"/>
                <a:ea typeface="Roboto"/>
              </a:rPr>
              <a:t>Image adapted from Walter R. Stahel (2019) – </a:t>
            </a:r>
            <a:r>
              <a:rPr b="0" lang="en-US" sz="900" spc="-1" strike="noStrike">
                <a:solidFill>
                  <a:srgbClr val="a6a6a6"/>
                </a:solidFill>
                <a:latin typeface="Roboto"/>
                <a:ea typeface="Roboto"/>
              </a:rPr>
              <a:t>The Circular Economy: A User’s Guide</a:t>
            </a:r>
            <a:r>
              <a:rPr b="0" lang="de-DE" sz="900" spc="-1" strike="noStrike">
                <a:solidFill>
                  <a:srgbClr val="a6a6a6"/>
                </a:solidFill>
                <a:latin typeface="Roboto"/>
                <a:ea typeface="Roboto"/>
              </a:rPr>
              <a:t>.</a:t>
            </a:r>
            <a:endParaRPr b="0" lang="en-US" sz="900" spc="-1" strike="noStrike">
              <a:latin typeface="Arial"/>
            </a:endParaRPr>
          </a:p>
        </p:txBody>
      </p:sp>
      <p:sp>
        <p:nvSpPr>
          <p:cNvPr id="353" name="CustomShape 2"/>
          <p:cNvSpPr/>
          <p:nvPr/>
        </p:nvSpPr>
        <p:spPr>
          <a:xfrm>
            <a:off x="335520" y="764640"/>
            <a:ext cx="10731960" cy="4827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LTG Recap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354" name="CustomShape 3"/>
          <p:cNvSpPr/>
          <p:nvPr/>
        </p:nvSpPr>
        <p:spPr>
          <a:xfrm>
            <a:off x="432720" y="1148040"/>
            <a:ext cx="10337400" cy="4780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</a:pPr>
            <a:r>
              <a:rPr b="1" lang="en-US" sz="2200" spc="-1" strike="noStrike">
                <a:solidFill>
                  <a:srgbClr val="666666"/>
                </a:solidFill>
                <a:latin typeface="DejaVu Sans"/>
                <a:ea typeface="DejaVu Sans"/>
              </a:rPr>
              <a:t>Performance Economy – Definition</a:t>
            </a:r>
            <a:endParaRPr b="0" lang="en-US" sz="22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CustomShape 1"/>
          <p:cNvSpPr/>
          <p:nvPr/>
        </p:nvSpPr>
        <p:spPr>
          <a:xfrm>
            <a:off x="335520" y="2859120"/>
            <a:ext cx="10568160" cy="1468800"/>
          </a:xfrm>
          <a:prstGeom prst="roundRect">
            <a:avLst>
              <a:gd name="adj" fmla="val 16667"/>
            </a:avLst>
          </a:prstGeom>
          <a:noFill/>
          <a:ln>
            <a:solidFill>
              <a:srgbClr val="008c4f"/>
            </a:solidFill>
            <a:round/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/>
        </p:style>
        <p:txBody>
          <a:bodyPr lIns="90000" rIns="90000" tIns="45000" bIns="45000">
            <a:noAutofit/>
          </a:bodyPr>
          <a:p>
            <a:pPr marL="360" algn="ctr">
              <a:lnSpc>
                <a:spcPct val="100000"/>
              </a:lnSpc>
              <a:spcBef>
                <a:spcPts val="360"/>
              </a:spcBef>
            </a:pPr>
            <a:r>
              <a:rPr b="0" lang="de-DE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„</a:t>
            </a:r>
            <a:r>
              <a:rPr b="1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The Performance Economy sells results instead of objects.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 Its economic actors may be manufacturers of durable objects or fleet managers operating them. In both cases, they sell the use of these objects as a service over the longest possible period of time and maximize their profits by exploiting both efficiency and sufficiency solutions. </a:t>
            </a:r>
            <a:r>
              <a:rPr b="0" lang="de-DE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“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56" name="CustomShape 2"/>
          <p:cNvSpPr/>
          <p:nvPr/>
        </p:nvSpPr>
        <p:spPr>
          <a:xfrm>
            <a:off x="263520" y="6411600"/>
            <a:ext cx="6464160" cy="226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de-DE" sz="900" spc="-1" strike="noStrike">
                <a:solidFill>
                  <a:srgbClr val="a6a6a6"/>
                </a:solidFill>
                <a:latin typeface="DejaVu Sans"/>
                <a:ea typeface="Roboto"/>
              </a:rPr>
              <a:t>Walter R. Stahel (2019) – </a:t>
            </a:r>
            <a:r>
              <a:rPr b="0" lang="en-US" sz="900" spc="-1" strike="noStrike">
                <a:solidFill>
                  <a:srgbClr val="a6a6a6"/>
                </a:solidFill>
                <a:latin typeface="DejaVu Sans"/>
                <a:ea typeface="Roboto"/>
              </a:rPr>
              <a:t>The Circular Economy: A User’s Guide</a:t>
            </a:r>
            <a:r>
              <a:rPr b="0" lang="de-DE" sz="900" spc="-1" strike="noStrike">
                <a:solidFill>
                  <a:srgbClr val="a6a6a6"/>
                </a:solidFill>
                <a:latin typeface="DejaVu Sans"/>
                <a:ea typeface="Roboto"/>
              </a:rPr>
              <a:t>.</a:t>
            </a:r>
            <a:endParaRPr b="0" lang="en-US" sz="900" spc="-1" strike="noStrike">
              <a:latin typeface="Arial"/>
            </a:endParaRPr>
          </a:p>
        </p:txBody>
      </p:sp>
      <p:sp>
        <p:nvSpPr>
          <p:cNvPr id="357" name="CustomShape 3"/>
          <p:cNvSpPr/>
          <p:nvPr/>
        </p:nvSpPr>
        <p:spPr>
          <a:xfrm>
            <a:off x="335520" y="764640"/>
            <a:ext cx="10731960" cy="4827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LTG Recap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358" name="CustomShape 4"/>
          <p:cNvSpPr/>
          <p:nvPr/>
        </p:nvSpPr>
        <p:spPr>
          <a:xfrm>
            <a:off x="432720" y="1148040"/>
            <a:ext cx="10337400" cy="4780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</a:pPr>
            <a:r>
              <a:rPr b="1" lang="en-US" sz="2200" spc="-1" strike="noStrike">
                <a:solidFill>
                  <a:srgbClr val="666666"/>
                </a:solidFill>
                <a:latin typeface="DejaVu Sans"/>
                <a:ea typeface="DejaVu Sans"/>
              </a:rPr>
              <a:t>Performance Economy – Definition</a:t>
            </a:r>
            <a:endParaRPr b="0" lang="en-US" sz="22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CustomShape 1"/>
          <p:cNvSpPr/>
          <p:nvPr/>
        </p:nvSpPr>
        <p:spPr>
          <a:xfrm>
            <a:off x="335520" y="764640"/>
            <a:ext cx="10737720" cy="4885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LTG Recap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360" name="CustomShape 2"/>
          <p:cNvSpPr/>
          <p:nvPr/>
        </p:nvSpPr>
        <p:spPr>
          <a:xfrm>
            <a:off x="335520" y="1268280"/>
            <a:ext cx="10737720" cy="50252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  <a:p>
            <a:pPr algn="ctr">
              <a:lnSpc>
                <a:spcPct val="100000"/>
              </a:lnSpc>
              <a:spcBef>
                <a:spcPts val="360"/>
              </a:spcBef>
            </a:pPr>
            <a:r>
              <a:rPr b="0" i="1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„</a:t>
            </a:r>
            <a:r>
              <a:rPr b="0" i="1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Development that meets the needs of the present without compromising the ability of future generations to meet their own needs.”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61" name="CustomShape 3"/>
          <p:cNvSpPr/>
          <p:nvPr/>
        </p:nvSpPr>
        <p:spPr>
          <a:xfrm>
            <a:off x="432720" y="1148040"/>
            <a:ext cx="10346760" cy="487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</a:pPr>
            <a:r>
              <a:rPr b="1" lang="en-US" sz="2200" spc="-1" strike="noStrike">
                <a:solidFill>
                  <a:srgbClr val="666666"/>
                </a:solidFill>
                <a:latin typeface="DejaVu Sans"/>
                <a:ea typeface="DejaVu Sans"/>
              </a:rPr>
              <a:t>Sustainability – Definition</a:t>
            </a:r>
            <a:endParaRPr b="0" lang="en-US" sz="2200" spc="-1" strike="noStrike">
              <a:latin typeface="Arial"/>
            </a:endParaRPr>
          </a:p>
        </p:txBody>
      </p:sp>
      <p:sp>
        <p:nvSpPr>
          <p:cNvPr id="362" name="CustomShape 4"/>
          <p:cNvSpPr/>
          <p:nvPr/>
        </p:nvSpPr>
        <p:spPr>
          <a:xfrm>
            <a:off x="361080" y="3292200"/>
            <a:ext cx="10786680" cy="1363320"/>
          </a:xfrm>
          <a:prstGeom prst="roundRect">
            <a:avLst>
              <a:gd name="adj" fmla="val 16667"/>
            </a:avLst>
          </a:prstGeom>
          <a:noFill/>
          <a:ln>
            <a:solidFill>
              <a:srgbClr val="008c4f"/>
            </a:solidFill>
            <a:round/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/>
        </p:style>
      </p:sp>
      <p:sp>
        <p:nvSpPr>
          <p:cNvPr id="363" name="CustomShape 5"/>
          <p:cNvSpPr/>
          <p:nvPr/>
        </p:nvSpPr>
        <p:spPr>
          <a:xfrm>
            <a:off x="263520" y="6492240"/>
            <a:ext cx="10792440" cy="226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en-US" sz="900" spc="-1" strike="noStrike">
                <a:solidFill>
                  <a:srgbClr val="a6a6a6"/>
                </a:solidFill>
                <a:latin typeface="DejaVu Sans"/>
                <a:ea typeface="Roboto"/>
              </a:rPr>
              <a:t>Report of the World Commission on Environment and Development: Our Common Future </a:t>
            </a:r>
            <a:r>
              <a:rPr b="0" lang="de-DE" sz="900" spc="-1" strike="noStrike">
                <a:solidFill>
                  <a:srgbClr val="a6a6a6"/>
                </a:solidFill>
                <a:latin typeface="DejaVu Sans"/>
                <a:ea typeface="Roboto"/>
              </a:rPr>
              <a:t>(1987) – http://www.un-documents.net/our-common-future.pdf </a:t>
            </a:r>
            <a:endParaRPr b="0" lang="en-US" sz="9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CustomShape 1"/>
          <p:cNvSpPr/>
          <p:nvPr/>
        </p:nvSpPr>
        <p:spPr>
          <a:xfrm>
            <a:off x="335520" y="764640"/>
            <a:ext cx="10737720" cy="4885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LTG Recap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365" name="CustomShape 2"/>
          <p:cNvSpPr/>
          <p:nvPr/>
        </p:nvSpPr>
        <p:spPr>
          <a:xfrm>
            <a:off x="335520" y="1268280"/>
            <a:ext cx="10737720" cy="50252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marL="360" algn="ctr">
              <a:lnSpc>
                <a:spcPct val="100000"/>
              </a:lnSpc>
              <a:spcBef>
                <a:spcPts val="360"/>
              </a:spcBef>
            </a:pPr>
            <a:r>
              <a:rPr b="1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Sustainability</a:t>
            </a:r>
            <a:r>
              <a:rPr b="0" lang="de-DE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 → </a:t>
            </a:r>
            <a:r>
              <a:rPr b="1" lang="en-GB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Consume less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66" name="CustomShape 3"/>
          <p:cNvSpPr/>
          <p:nvPr/>
        </p:nvSpPr>
        <p:spPr>
          <a:xfrm>
            <a:off x="432720" y="1148040"/>
            <a:ext cx="10346760" cy="487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</a:pPr>
            <a:r>
              <a:rPr b="1" lang="en-US" sz="2200" spc="-1" strike="noStrike">
                <a:solidFill>
                  <a:srgbClr val="666666"/>
                </a:solidFill>
                <a:latin typeface="DejaVu Sans"/>
                <a:ea typeface="DejaVu Sans"/>
              </a:rPr>
              <a:t>Sustainability – Implication</a:t>
            </a:r>
            <a:endParaRPr b="0" lang="en-US" sz="2200" spc="-1" strike="noStrike">
              <a:latin typeface="Arial"/>
            </a:endParaRPr>
          </a:p>
        </p:txBody>
      </p:sp>
      <p:sp>
        <p:nvSpPr>
          <p:cNvPr id="367" name="CustomShape 4"/>
          <p:cNvSpPr/>
          <p:nvPr/>
        </p:nvSpPr>
        <p:spPr>
          <a:xfrm>
            <a:off x="335520" y="3108960"/>
            <a:ext cx="10786680" cy="1363320"/>
          </a:xfrm>
          <a:prstGeom prst="roundRect">
            <a:avLst>
              <a:gd name="adj" fmla="val 16667"/>
            </a:avLst>
          </a:prstGeom>
          <a:noFill/>
          <a:ln>
            <a:solidFill>
              <a:srgbClr val="008c4f"/>
            </a:solidFill>
            <a:round/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/>
        </p:style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" name="CustomShape 1"/>
          <p:cNvSpPr/>
          <p:nvPr/>
        </p:nvSpPr>
        <p:spPr>
          <a:xfrm>
            <a:off x="335520" y="764640"/>
            <a:ext cx="10731240" cy="482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LTG Recap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369" name="CustomShape 2"/>
          <p:cNvSpPr/>
          <p:nvPr/>
        </p:nvSpPr>
        <p:spPr>
          <a:xfrm>
            <a:off x="432720" y="1148040"/>
            <a:ext cx="10336680" cy="477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</a:pPr>
            <a:r>
              <a:rPr b="1" lang="en-US" sz="2200" spc="-1" strike="noStrike">
                <a:solidFill>
                  <a:srgbClr val="666666"/>
                </a:solidFill>
                <a:latin typeface="DejaVu Sans"/>
                <a:ea typeface="DejaVu Sans"/>
              </a:rPr>
              <a:t>Circular Society – CE Criticism</a:t>
            </a:r>
            <a:endParaRPr b="0" lang="en-US" sz="2200" spc="-1" strike="noStrike">
              <a:latin typeface="Arial"/>
            </a:endParaRPr>
          </a:p>
        </p:txBody>
      </p:sp>
      <p:sp>
        <p:nvSpPr>
          <p:cNvPr id="370" name="CustomShape 3"/>
          <p:cNvSpPr/>
          <p:nvPr/>
        </p:nvSpPr>
        <p:spPr>
          <a:xfrm>
            <a:off x="263520" y="6411600"/>
            <a:ext cx="9789480" cy="226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en-US" sz="900" spc="-1" strike="noStrike">
                <a:solidFill>
                  <a:srgbClr val="a6a6a6"/>
                </a:solidFill>
                <a:latin typeface="Roboto"/>
                <a:ea typeface="Roboto"/>
              </a:rPr>
              <a:t>Image adapted from: M. Jaeger-Erben, F. Hofmann (2019) – Kreislaufwirtschaft - Ein Ausweg aus der sozial-ökologischen Krise? – </a:t>
            </a:r>
            <a:r>
              <a:rPr b="0" lang="en-US" sz="900" spc="-1" strike="noStrike" u="sng">
                <a:solidFill>
                  <a:srgbClr val="0000ff"/>
                </a:solidFill>
                <a:uFillTx/>
                <a:latin typeface="Roboto"/>
                <a:ea typeface="Roboto"/>
                <a:hlinkClick r:id="rId1"/>
              </a:rPr>
              <a:t>Link</a:t>
            </a:r>
            <a:r>
              <a:rPr b="0" lang="en-US" sz="900" spc="-1" strike="noStrike">
                <a:solidFill>
                  <a:srgbClr val="a6a6a6"/>
                </a:solidFill>
                <a:latin typeface="Roboto"/>
                <a:ea typeface="Roboto"/>
              </a:rPr>
              <a:t>.</a:t>
            </a:r>
            <a:endParaRPr b="0" lang="en-US" sz="900" spc="-1" strike="noStrike">
              <a:latin typeface="Arial"/>
            </a:endParaRPr>
          </a:p>
        </p:txBody>
      </p:sp>
      <p:pic>
        <p:nvPicPr>
          <p:cNvPr id="371" name="" descr=""/>
          <p:cNvPicPr/>
          <p:nvPr/>
        </p:nvPicPr>
        <p:blipFill>
          <a:blip r:embed="rId2"/>
          <a:stretch/>
        </p:blipFill>
        <p:spPr>
          <a:xfrm>
            <a:off x="731520" y="1554480"/>
            <a:ext cx="8444520" cy="491508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" name="CustomShape 1"/>
          <p:cNvSpPr/>
          <p:nvPr/>
        </p:nvSpPr>
        <p:spPr>
          <a:xfrm>
            <a:off x="335520" y="764640"/>
            <a:ext cx="10731240" cy="482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LTG Recap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373" name="CustomShape 2"/>
          <p:cNvSpPr/>
          <p:nvPr/>
        </p:nvSpPr>
        <p:spPr>
          <a:xfrm>
            <a:off x="335520" y="1268280"/>
            <a:ext cx="10731240" cy="50187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  <a:p>
            <a:pPr marL="216000" indent="-212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Wingdings" charset="2"/>
              <a:buChar char="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Replace the LE with circularly oriented forms of consumption and production</a:t>
            </a:r>
            <a:endParaRPr b="0" lang="en-US" sz="1800" spc="-1" strike="noStrike">
              <a:latin typeface="Arial"/>
            </a:endParaRPr>
          </a:p>
          <a:p>
            <a:pPr marL="216000" indent="-212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Wingdings" charset="2"/>
              <a:buChar char="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CE focus mostly on earned value management (“Wertschöpfungsmanagement”), product-service systems, product/business model innovations within existing power asymmetries </a:t>
            </a:r>
            <a:endParaRPr b="0" lang="en-US" sz="1800" spc="-1" strike="noStrike">
              <a:latin typeface="Arial"/>
            </a:endParaRPr>
          </a:p>
          <a:p>
            <a:pPr marL="216000" indent="-212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Wingdings" charset="2"/>
              <a:buChar char="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Decouple economic growth and consumption of natural resources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360"/>
              </a:spcBef>
            </a:pPr>
            <a:endParaRPr b="0" lang="en-US" sz="1800" spc="-1" strike="noStrike">
              <a:latin typeface="Arial"/>
            </a:endParaRPr>
          </a:p>
          <a:p>
            <a:pPr algn="ctr">
              <a:lnSpc>
                <a:spcPct val="100000"/>
              </a:lnSpc>
              <a:spcBef>
                <a:spcPts val="360"/>
              </a:spcBef>
            </a:pPr>
            <a:r>
              <a:rPr b="1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→ </a:t>
            </a:r>
            <a:r>
              <a:rPr b="1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But why do we need never ending economic growth and why is it good to consume as many goods and services as possible?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360"/>
              </a:spcBef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360"/>
              </a:spcBef>
            </a:pPr>
            <a:r>
              <a:rPr b="0" lang="en-US" sz="1800" spc="-1" strike="noStrike">
                <a:solidFill>
                  <a:srgbClr val="ffffff"/>
                </a:solidFill>
                <a:latin typeface="DejaVu Sans"/>
                <a:ea typeface="DejaVu Sans"/>
              </a:rPr>
              <a:t>Alternatives: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360"/>
              </a:spcBef>
            </a:pPr>
            <a:r>
              <a:rPr b="0" lang="en-US" sz="1800" spc="-1" strike="noStrike">
                <a:solidFill>
                  <a:srgbClr val="ffffff"/>
                </a:solidFill>
                <a:latin typeface="DejaVu Sans"/>
                <a:ea typeface="DejaVu Sans"/>
              </a:rPr>
              <a:t>Sufficiency strategies and lifestyle changes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360"/>
              </a:spcBef>
            </a:pPr>
            <a:r>
              <a:rPr b="0" lang="en-US" sz="1800" spc="-1" strike="noStrike">
                <a:solidFill>
                  <a:srgbClr val="ffffff"/>
                </a:solidFill>
                <a:latin typeface="DejaVu Sans"/>
                <a:ea typeface="DejaVu Sans"/>
              </a:rPr>
              <a:t>Question the prevailing entrepreneurial orientation towards the shareholder concept 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360"/>
              </a:spcBef>
            </a:pPr>
            <a:r>
              <a:rPr b="0" lang="en-US" sz="1800" spc="-1" strike="noStrike">
                <a:solidFill>
                  <a:srgbClr val="ffffff"/>
                </a:solidFill>
                <a:latin typeface="DejaVu Sans"/>
                <a:ea typeface="DejaVu Sans"/>
              </a:rPr>
              <a:t>Deconstruction of existing power and hegemonic relations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74" name="CustomShape 3"/>
          <p:cNvSpPr/>
          <p:nvPr/>
        </p:nvSpPr>
        <p:spPr>
          <a:xfrm>
            <a:off x="432720" y="1148040"/>
            <a:ext cx="10336680" cy="477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</a:pPr>
            <a:r>
              <a:rPr b="1" lang="en-US" sz="2200" spc="-1" strike="noStrike">
                <a:solidFill>
                  <a:srgbClr val="666666"/>
                </a:solidFill>
                <a:latin typeface="DejaVu Sans"/>
                <a:ea typeface="DejaVu Sans"/>
              </a:rPr>
              <a:t>Circular Society – CE Criticism</a:t>
            </a:r>
            <a:endParaRPr b="0" lang="en-US" sz="2200" spc="-1" strike="noStrike">
              <a:latin typeface="Arial"/>
            </a:endParaRPr>
          </a:p>
        </p:txBody>
      </p:sp>
      <p:sp>
        <p:nvSpPr>
          <p:cNvPr id="375" name="CustomShape 4"/>
          <p:cNvSpPr/>
          <p:nvPr/>
        </p:nvSpPr>
        <p:spPr>
          <a:xfrm>
            <a:off x="263520" y="6411600"/>
            <a:ext cx="9789480" cy="363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en-US" sz="900" spc="-1" strike="noStrike">
                <a:solidFill>
                  <a:srgbClr val="a6a6a6"/>
                </a:solidFill>
                <a:latin typeface="Roboto"/>
                <a:ea typeface="Roboto"/>
              </a:rPr>
              <a:t>Partially based on: F. Hofmann, J. Zwiers (2018) – Circular Society – Eine pluralistische und emanzipatorische Alternative zur Circular Economy? – </a:t>
            </a:r>
            <a:r>
              <a:rPr b="0" lang="en-US" sz="900" spc="-1" strike="noStrike" u="sng">
                <a:solidFill>
                  <a:srgbClr val="0000ff"/>
                </a:solidFill>
                <a:uFillTx/>
                <a:latin typeface="Roboto"/>
                <a:ea typeface="Roboto"/>
                <a:hlinkClick r:id="rId1"/>
              </a:rPr>
              <a:t>Link</a:t>
            </a:r>
            <a:r>
              <a:rPr b="0" lang="en-US" sz="900" spc="-1" strike="noStrike">
                <a:solidFill>
                  <a:srgbClr val="a6a6a6"/>
                </a:solidFill>
                <a:latin typeface="Roboto"/>
                <a:ea typeface="Roboto"/>
              </a:rPr>
              <a:t>.</a:t>
            </a:r>
            <a:endParaRPr b="0" lang="en-US" sz="9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900" spc="-1" strike="noStrike">
                <a:solidFill>
                  <a:srgbClr val="a6a6a6"/>
                </a:solidFill>
                <a:latin typeface="Roboto"/>
                <a:ea typeface="Roboto"/>
              </a:rPr>
              <a:t>.</a:t>
            </a:r>
            <a:endParaRPr b="0" lang="en-US" sz="9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CustomShape 1"/>
          <p:cNvSpPr/>
          <p:nvPr/>
        </p:nvSpPr>
        <p:spPr>
          <a:xfrm>
            <a:off x="335520" y="764640"/>
            <a:ext cx="10733400" cy="4842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Exam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29" name="CustomShape 2"/>
          <p:cNvSpPr/>
          <p:nvPr/>
        </p:nvSpPr>
        <p:spPr>
          <a:xfrm>
            <a:off x="335520" y="1268280"/>
            <a:ext cx="10733400" cy="5020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  <a:p>
            <a:pPr marL="216000" indent="-21492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■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There will be a pre-exam Q&amp;A session (via BBB) before the exam</a:t>
            </a:r>
            <a:endParaRPr b="0" lang="en-US" sz="1800" spc="-1" strike="noStrike">
              <a:latin typeface="Arial"/>
            </a:endParaRPr>
          </a:p>
          <a:p>
            <a:pPr marL="216000" indent="-21492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■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 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We will announce date and time in the next few days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30" name="CustomShape 3"/>
          <p:cNvSpPr/>
          <p:nvPr/>
        </p:nvSpPr>
        <p:spPr>
          <a:xfrm>
            <a:off x="432720" y="1148040"/>
            <a:ext cx="10338840" cy="4795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</a:pPr>
            <a:r>
              <a:rPr b="1" lang="en-US" sz="2200" spc="-1" strike="noStrike">
                <a:solidFill>
                  <a:srgbClr val="666666"/>
                </a:solidFill>
                <a:latin typeface="DejaVu Sans"/>
                <a:ea typeface="DejaVu Sans"/>
              </a:rPr>
              <a:t>Pre-Exam Q&amp;A Session</a:t>
            </a:r>
            <a:endParaRPr b="0" lang="en-US" sz="22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CustomShape 1"/>
          <p:cNvSpPr/>
          <p:nvPr/>
        </p:nvSpPr>
        <p:spPr>
          <a:xfrm>
            <a:off x="335520" y="764640"/>
            <a:ext cx="10731240" cy="482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LTG Recap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377" name="CustomShape 2"/>
          <p:cNvSpPr/>
          <p:nvPr/>
        </p:nvSpPr>
        <p:spPr>
          <a:xfrm>
            <a:off x="335520" y="1268280"/>
            <a:ext cx="10731240" cy="50187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  <a:p>
            <a:pPr marL="216000" indent="-212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Wingdings" charset="2"/>
              <a:buChar char="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Replace the LE with circularly oriented forms of consumption and production</a:t>
            </a:r>
            <a:endParaRPr b="0" lang="en-US" sz="1800" spc="-1" strike="noStrike">
              <a:latin typeface="Arial"/>
            </a:endParaRPr>
          </a:p>
          <a:p>
            <a:pPr marL="216000" indent="-212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Wingdings" charset="2"/>
              <a:buChar char="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CE focus mostly on earned value management (“Wertschöpfungsmanagement”), product-service systems, product/business model innovations within existing power asymmetries </a:t>
            </a:r>
            <a:endParaRPr b="0" lang="en-US" sz="1800" spc="-1" strike="noStrike">
              <a:latin typeface="Arial"/>
            </a:endParaRPr>
          </a:p>
          <a:p>
            <a:pPr marL="216000" indent="-212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Wingdings" charset="2"/>
              <a:buChar char="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Decouple economic growth and consumption of natural resources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360"/>
              </a:spcBef>
            </a:pPr>
            <a:endParaRPr b="0" lang="en-US" sz="1800" spc="-1" strike="noStrike">
              <a:latin typeface="Arial"/>
            </a:endParaRPr>
          </a:p>
          <a:p>
            <a:pPr algn="ctr">
              <a:lnSpc>
                <a:spcPct val="100000"/>
              </a:lnSpc>
              <a:spcBef>
                <a:spcPts val="360"/>
              </a:spcBef>
            </a:pPr>
            <a:r>
              <a:rPr b="1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→ </a:t>
            </a:r>
            <a:r>
              <a:rPr b="1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But why do we need never ending economic growth and why is it good to consume as many goods and services as possible?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360"/>
              </a:spcBef>
            </a:pPr>
            <a:endParaRPr b="0" lang="en-US" sz="1800" spc="-1" strike="noStrike">
              <a:latin typeface="Arial"/>
            </a:endParaRPr>
          </a:p>
          <a:p>
            <a:pPr marL="216000" indent="-212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Wingdings" charset="2"/>
              <a:buChar char="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Alternatives:</a:t>
            </a:r>
            <a:endParaRPr b="0" lang="en-US" sz="1800" spc="-1" strike="noStrike">
              <a:latin typeface="Arial"/>
            </a:endParaRPr>
          </a:p>
          <a:p>
            <a:pPr lvl="1" marL="432000" indent="-212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Sufficiency strategies and lifestyle changes</a:t>
            </a:r>
            <a:endParaRPr b="0" lang="en-US" sz="1800" spc="-1" strike="noStrike">
              <a:latin typeface="Arial"/>
            </a:endParaRPr>
          </a:p>
          <a:p>
            <a:pPr lvl="1" marL="432000" indent="-212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Question the prevailing entrepreneurial orientation towards the shareholder concept </a:t>
            </a:r>
            <a:endParaRPr b="0" lang="en-US" sz="1800" spc="-1" strike="noStrike">
              <a:latin typeface="Arial"/>
            </a:endParaRPr>
          </a:p>
          <a:p>
            <a:pPr lvl="1" marL="432000" indent="-212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Deconstruction of existing power and hegemonic relations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78" name="CustomShape 3"/>
          <p:cNvSpPr/>
          <p:nvPr/>
        </p:nvSpPr>
        <p:spPr>
          <a:xfrm>
            <a:off x="432720" y="1148040"/>
            <a:ext cx="10336680" cy="477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</a:pPr>
            <a:r>
              <a:rPr b="1" lang="en-US" sz="2200" spc="-1" strike="noStrike">
                <a:solidFill>
                  <a:srgbClr val="666666"/>
                </a:solidFill>
                <a:latin typeface="DejaVu Sans"/>
                <a:ea typeface="DejaVu Sans"/>
              </a:rPr>
              <a:t>Circular Society – CE Criticism</a:t>
            </a:r>
            <a:endParaRPr b="0" lang="en-US" sz="2200" spc="-1" strike="noStrike">
              <a:latin typeface="Arial"/>
            </a:endParaRPr>
          </a:p>
        </p:txBody>
      </p:sp>
      <p:sp>
        <p:nvSpPr>
          <p:cNvPr id="379" name="CustomShape 4"/>
          <p:cNvSpPr/>
          <p:nvPr/>
        </p:nvSpPr>
        <p:spPr>
          <a:xfrm>
            <a:off x="263520" y="6411600"/>
            <a:ext cx="9789480" cy="363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en-US" sz="900" spc="-1" strike="noStrike">
                <a:solidFill>
                  <a:srgbClr val="a6a6a6"/>
                </a:solidFill>
                <a:latin typeface="Roboto"/>
                <a:ea typeface="Roboto"/>
              </a:rPr>
              <a:t>Partially based on: F. Hofmann, J. Zwiers (2018) – Circular Society – Eine pluralistische und emanzipatorische Alternative zur Circular Economy? – </a:t>
            </a:r>
            <a:r>
              <a:rPr b="0" lang="en-US" sz="900" spc="-1" strike="noStrike" u="sng">
                <a:solidFill>
                  <a:srgbClr val="0000ff"/>
                </a:solidFill>
                <a:uFillTx/>
                <a:latin typeface="Roboto"/>
                <a:ea typeface="Roboto"/>
                <a:hlinkClick r:id="rId1"/>
              </a:rPr>
              <a:t>Link</a:t>
            </a:r>
            <a:r>
              <a:rPr b="0" lang="en-US" sz="900" spc="-1" strike="noStrike">
                <a:solidFill>
                  <a:srgbClr val="a6a6a6"/>
                </a:solidFill>
                <a:latin typeface="Roboto"/>
                <a:ea typeface="Roboto"/>
              </a:rPr>
              <a:t>.</a:t>
            </a:r>
            <a:endParaRPr b="0" lang="en-US" sz="9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900" spc="-1" strike="noStrike">
                <a:solidFill>
                  <a:srgbClr val="a6a6a6"/>
                </a:solidFill>
                <a:latin typeface="Roboto"/>
                <a:ea typeface="Roboto"/>
              </a:rPr>
              <a:t>.</a:t>
            </a:r>
            <a:endParaRPr b="0" lang="en-US" sz="9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CustomShape 1"/>
          <p:cNvSpPr/>
          <p:nvPr/>
        </p:nvSpPr>
        <p:spPr>
          <a:xfrm>
            <a:off x="335520" y="764640"/>
            <a:ext cx="10733040" cy="4838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LTG Recap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381" name="CustomShape 2"/>
          <p:cNvSpPr/>
          <p:nvPr/>
        </p:nvSpPr>
        <p:spPr>
          <a:xfrm>
            <a:off x="335520" y="1268280"/>
            <a:ext cx="10733040" cy="5020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  <a:p>
            <a:pPr algn="ctr">
              <a:lnSpc>
                <a:spcPct val="100000"/>
              </a:lnSpc>
              <a:spcBef>
                <a:spcPts val="360"/>
              </a:spcBef>
            </a:pPr>
            <a:r>
              <a:rPr b="0" i="1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„ </a:t>
            </a:r>
            <a:r>
              <a:rPr b="0" i="1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A circular society defines discourses with a vision of circularity where not only resources are circulated in sustainable loops, but also wealth, knowledge, technology and power is</a:t>
            </a:r>
            <a:endParaRPr b="0" lang="en-US" sz="1800" spc="-1" strike="noStrike">
              <a:latin typeface="Arial"/>
            </a:endParaRPr>
          </a:p>
          <a:p>
            <a:pPr algn="ctr">
              <a:lnSpc>
                <a:spcPct val="100000"/>
              </a:lnSpc>
              <a:spcBef>
                <a:spcPts val="360"/>
              </a:spcBef>
            </a:pPr>
            <a:r>
              <a:rPr b="0" i="1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circulated and redistributed throughout society”</a:t>
            </a:r>
            <a:endParaRPr b="0" lang="en-US" sz="1800" spc="-1" strike="noStrike">
              <a:latin typeface="Arial"/>
            </a:endParaRPr>
          </a:p>
          <a:p>
            <a:pPr algn="ctr">
              <a:lnSpc>
                <a:spcPct val="100000"/>
              </a:lnSpc>
              <a:spcBef>
                <a:spcPts val="360"/>
              </a:spcBef>
            </a:pPr>
            <a:endParaRPr b="0" lang="en-US" sz="1800" spc="-1" strike="noStrike">
              <a:latin typeface="Arial"/>
            </a:endParaRPr>
          </a:p>
          <a:p>
            <a:pPr algn="ctr">
              <a:lnSpc>
                <a:spcPct val="100000"/>
              </a:lnSpc>
              <a:spcBef>
                <a:spcPts val="360"/>
              </a:spcBef>
            </a:pPr>
            <a:endParaRPr b="0" lang="en-US" sz="1800" spc="-1" strike="noStrike">
              <a:latin typeface="Arial"/>
            </a:endParaRPr>
          </a:p>
          <a:p>
            <a:pPr algn="ctr">
              <a:lnSpc>
                <a:spcPct val="100000"/>
              </a:lnSpc>
              <a:spcBef>
                <a:spcPts val="360"/>
              </a:spcBef>
            </a:pPr>
            <a:endParaRPr b="0" lang="en-US" sz="1800" spc="-1" strike="noStrike">
              <a:latin typeface="Arial"/>
            </a:endParaRPr>
          </a:p>
          <a:p>
            <a:pPr algn="ctr">
              <a:lnSpc>
                <a:spcPct val="100000"/>
              </a:lnSpc>
              <a:spcBef>
                <a:spcPts val="360"/>
              </a:spcBef>
            </a:pPr>
            <a:endParaRPr b="0" lang="en-US" sz="1800" spc="-1" strike="noStrike">
              <a:latin typeface="Arial"/>
            </a:endParaRPr>
          </a:p>
          <a:p>
            <a:pPr algn="ctr">
              <a:lnSpc>
                <a:spcPct val="100000"/>
              </a:lnSpc>
              <a:spcBef>
                <a:spcPts val="360"/>
              </a:spcBef>
            </a:pPr>
            <a:endParaRPr b="0" lang="en-US" sz="1800" spc="-1" strike="noStrike">
              <a:latin typeface="Arial"/>
            </a:endParaRPr>
          </a:p>
          <a:p>
            <a:pPr algn="ctr">
              <a:lnSpc>
                <a:spcPct val="100000"/>
              </a:lnSpc>
              <a:spcBef>
                <a:spcPts val="360"/>
              </a:spcBef>
            </a:pPr>
            <a:endParaRPr b="0" lang="en-US" sz="1800" spc="-1" strike="noStrike">
              <a:latin typeface="Arial"/>
            </a:endParaRPr>
          </a:p>
          <a:p>
            <a:pPr algn="ctr">
              <a:lnSpc>
                <a:spcPct val="100000"/>
              </a:lnSpc>
              <a:spcBef>
                <a:spcPts val="360"/>
              </a:spcBef>
            </a:pPr>
            <a:endParaRPr b="0" lang="en-US" sz="1800" spc="-1" strike="noStrike">
              <a:latin typeface="Arial"/>
            </a:endParaRPr>
          </a:p>
          <a:p>
            <a:pPr algn="ctr">
              <a:lnSpc>
                <a:spcPct val="100000"/>
              </a:lnSpc>
              <a:spcBef>
                <a:spcPts val="360"/>
              </a:spcBef>
            </a:pPr>
            <a:endParaRPr b="0" lang="en-US" sz="1800" spc="-1" strike="noStrike">
              <a:latin typeface="Arial"/>
            </a:endParaRPr>
          </a:p>
        </p:txBody>
      </p:sp>
      <p:sp>
        <p:nvSpPr>
          <p:cNvPr id="382" name="CustomShape 3"/>
          <p:cNvSpPr/>
          <p:nvPr/>
        </p:nvSpPr>
        <p:spPr>
          <a:xfrm>
            <a:off x="432720" y="1148040"/>
            <a:ext cx="10342080" cy="4827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</a:pPr>
            <a:r>
              <a:rPr b="1" lang="en-US" sz="2200" spc="-1" strike="noStrike">
                <a:solidFill>
                  <a:srgbClr val="666666"/>
                </a:solidFill>
                <a:latin typeface="DejaVu Sans"/>
                <a:ea typeface="DejaVu Sans"/>
              </a:rPr>
              <a:t>Circular Society – Definition</a:t>
            </a:r>
            <a:endParaRPr b="0" lang="en-US" sz="2200" spc="-1" strike="noStrike">
              <a:latin typeface="Arial"/>
            </a:endParaRPr>
          </a:p>
        </p:txBody>
      </p:sp>
      <p:sp>
        <p:nvSpPr>
          <p:cNvPr id="383" name="CustomShape 4"/>
          <p:cNvSpPr/>
          <p:nvPr/>
        </p:nvSpPr>
        <p:spPr>
          <a:xfrm>
            <a:off x="368640" y="2019600"/>
            <a:ext cx="10782000" cy="1358640"/>
          </a:xfrm>
          <a:prstGeom prst="roundRect">
            <a:avLst>
              <a:gd name="adj" fmla="val 16667"/>
            </a:avLst>
          </a:prstGeom>
          <a:noFill/>
          <a:ln>
            <a:solidFill>
              <a:srgbClr val="008c4f"/>
            </a:solidFill>
            <a:round/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/>
        </p:style>
      </p:sp>
      <p:sp>
        <p:nvSpPr>
          <p:cNvPr id="384" name="CustomShape 5"/>
          <p:cNvSpPr/>
          <p:nvPr/>
        </p:nvSpPr>
        <p:spPr>
          <a:xfrm>
            <a:off x="263520" y="6420240"/>
            <a:ext cx="10787760" cy="363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en-US" sz="900" spc="-1" strike="noStrike">
                <a:solidFill>
                  <a:srgbClr val="a6a6a6"/>
                </a:solidFill>
                <a:latin typeface="DejaVu Sans"/>
                <a:ea typeface="Roboto"/>
              </a:rPr>
              <a:t>Image licensed under </a:t>
            </a:r>
            <a:r>
              <a:rPr b="0" lang="en-US" sz="900" spc="-1" strike="noStrike" u="sng">
                <a:solidFill>
                  <a:srgbClr val="0000ff"/>
                </a:solidFill>
                <a:uFillTx/>
                <a:latin typeface="DejaVu Sans"/>
                <a:ea typeface="Roboto"/>
                <a:hlinkClick r:id="rId1"/>
              </a:rPr>
              <a:t>CC BY-SA 4.0</a:t>
            </a:r>
            <a:r>
              <a:rPr b="0" lang="en-US" sz="900" spc="-1" strike="noStrike">
                <a:solidFill>
                  <a:srgbClr val="a6a6a6"/>
                </a:solidFill>
                <a:latin typeface="DejaVu Sans"/>
                <a:ea typeface="Roboto"/>
              </a:rPr>
              <a:t>, sourced from M. C. Friant, R. Salomone, W. J. V. Vermeulen (2020) – A Typology of Circular Economy Discourses: Navigating the Diverse Visions of a Contested Paradigm  – </a:t>
            </a:r>
            <a:r>
              <a:rPr b="0" lang="en-US" sz="900" spc="-1" strike="noStrike" u="sng">
                <a:solidFill>
                  <a:srgbClr val="0000ff"/>
                </a:solidFill>
                <a:uFillTx/>
                <a:latin typeface="DejaVu Sans"/>
                <a:ea typeface="Roboto"/>
                <a:hlinkClick r:id="rId2"/>
              </a:rPr>
              <a:t>Link</a:t>
            </a:r>
            <a:endParaRPr b="0" lang="en-US" sz="900" spc="-1" strike="noStrike">
              <a:latin typeface="Arial"/>
            </a:endParaRPr>
          </a:p>
        </p:txBody>
      </p:sp>
      <p:pic>
        <p:nvPicPr>
          <p:cNvPr id="385" name="" descr=""/>
          <p:cNvPicPr/>
          <p:nvPr/>
        </p:nvPicPr>
        <p:blipFill>
          <a:blip r:embed="rId3"/>
          <a:stretch/>
        </p:blipFill>
        <p:spPr>
          <a:xfrm>
            <a:off x="2570040" y="3462840"/>
            <a:ext cx="5890320" cy="294984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CustomShape 1"/>
          <p:cNvSpPr/>
          <p:nvPr/>
        </p:nvSpPr>
        <p:spPr>
          <a:xfrm>
            <a:off x="335520" y="764640"/>
            <a:ext cx="10733040" cy="4838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LTG Recap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387" name="CustomShape 2"/>
          <p:cNvSpPr/>
          <p:nvPr/>
        </p:nvSpPr>
        <p:spPr>
          <a:xfrm>
            <a:off x="432720" y="1148040"/>
            <a:ext cx="10342080" cy="4827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</a:pPr>
            <a:r>
              <a:rPr b="1" lang="en-US" sz="2200" spc="-1" strike="noStrike">
                <a:solidFill>
                  <a:srgbClr val="666666"/>
                </a:solidFill>
                <a:latin typeface="DejaVu Sans"/>
                <a:ea typeface="DejaVu Sans"/>
              </a:rPr>
              <a:t>CS and CE Perspectives</a:t>
            </a:r>
            <a:endParaRPr b="0" lang="en-US" sz="2200" spc="-1" strike="noStrike">
              <a:latin typeface="Arial"/>
            </a:endParaRPr>
          </a:p>
        </p:txBody>
      </p:sp>
      <p:sp>
        <p:nvSpPr>
          <p:cNvPr id="388" name="CustomShape 3"/>
          <p:cNvSpPr/>
          <p:nvPr/>
        </p:nvSpPr>
        <p:spPr>
          <a:xfrm>
            <a:off x="263520" y="6492240"/>
            <a:ext cx="10787760" cy="226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en-US" sz="900" spc="-1" strike="noStrike">
                <a:solidFill>
                  <a:srgbClr val="a6a6a6"/>
                </a:solidFill>
                <a:latin typeface="DejaVu Sans"/>
                <a:ea typeface="Roboto"/>
              </a:rPr>
              <a:t>Image recreated from: M. C. Friant, R. Salomone, W. J. V. Vermeulen (2020) – A Typology of Circular Economy Discourses: Navigating the Diverse Visions of a Contested Paradigm  – </a:t>
            </a:r>
            <a:r>
              <a:rPr b="0" lang="en-US" sz="900" spc="-1" strike="noStrike" u="sng">
                <a:solidFill>
                  <a:srgbClr val="0000ff"/>
                </a:solidFill>
                <a:uFillTx/>
                <a:latin typeface="DejaVu Sans"/>
                <a:ea typeface="Roboto"/>
                <a:hlinkClick r:id="rId1"/>
              </a:rPr>
              <a:t>Link</a:t>
            </a:r>
            <a:endParaRPr b="0" lang="en-US" sz="900" spc="-1" strike="noStrike">
              <a:latin typeface="Arial"/>
            </a:endParaRPr>
          </a:p>
        </p:txBody>
      </p:sp>
      <p:pic>
        <p:nvPicPr>
          <p:cNvPr id="389" name="" descr=""/>
          <p:cNvPicPr/>
          <p:nvPr/>
        </p:nvPicPr>
        <p:blipFill>
          <a:blip r:embed="rId2"/>
          <a:stretch/>
        </p:blipFill>
        <p:spPr>
          <a:xfrm>
            <a:off x="561240" y="1361160"/>
            <a:ext cx="9901440" cy="504720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CustomShape 1"/>
          <p:cNvSpPr/>
          <p:nvPr/>
        </p:nvSpPr>
        <p:spPr>
          <a:xfrm>
            <a:off x="335520" y="764640"/>
            <a:ext cx="10733040" cy="4838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LTG Recap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391" name="CustomShape 2"/>
          <p:cNvSpPr/>
          <p:nvPr/>
        </p:nvSpPr>
        <p:spPr>
          <a:xfrm>
            <a:off x="432720" y="1148040"/>
            <a:ext cx="10342080" cy="4827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</a:pPr>
            <a:r>
              <a:rPr b="1" lang="en-US" sz="2200" spc="-1" strike="noStrike">
                <a:solidFill>
                  <a:srgbClr val="666666"/>
                </a:solidFill>
                <a:latin typeface="DejaVu Sans"/>
                <a:ea typeface="DejaVu Sans"/>
              </a:rPr>
              <a:t>Technology – Quick Fix?</a:t>
            </a:r>
            <a:endParaRPr b="0" lang="en-US" sz="2200" spc="-1" strike="noStrike">
              <a:latin typeface="Arial"/>
            </a:endParaRPr>
          </a:p>
        </p:txBody>
      </p:sp>
      <p:sp>
        <p:nvSpPr>
          <p:cNvPr id="392" name="CustomShape 3"/>
          <p:cNvSpPr/>
          <p:nvPr/>
        </p:nvSpPr>
        <p:spPr>
          <a:xfrm>
            <a:off x="263520" y="6492240"/>
            <a:ext cx="10787760" cy="226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en-US" sz="900" spc="-1" strike="noStrike">
                <a:solidFill>
                  <a:srgbClr val="a6a6a6"/>
                </a:solidFill>
                <a:latin typeface="DejaVu Sans"/>
                <a:ea typeface="Roboto"/>
              </a:rPr>
              <a:t>Image recreated from: M. C. Friant, R. Salomone, W. J. V. Vermeulen (2020) – A Typology of Circular Economy Discourses: Navigating the Diverse Visions of a Contested Paradigm  – </a:t>
            </a:r>
            <a:r>
              <a:rPr b="0" lang="en-US" sz="900" spc="-1" strike="noStrike" u="sng">
                <a:solidFill>
                  <a:srgbClr val="0000ff"/>
                </a:solidFill>
                <a:uFillTx/>
                <a:latin typeface="DejaVu Sans"/>
                <a:ea typeface="Roboto"/>
                <a:hlinkClick r:id="rId1"/>
              </a:rPr>
              <a:t>Link</a:t>
            </a:r>
            <a:endParaRPr b="0" lang="en-US" sz="900" spc="-1" strike="noStrike">
              <a:latin typeface="Arial"/>
            </a:endParaRPr>
          </a:p>
        </p:txBody>
      </p:sp>
      <p:pic>
        <p:nvPicPr>
          <p:cNvPr id="393" name="" descr=""/>
          <p:cNvPicPr/>
          <p:nvPr/>
        </p:nvPicPr>
        <p:blipFill>
          <a:blip r:embed="rId2"/>
          <a:stretch/>
        </p:blipFill>
        <p:spPr>
          <a:xfrm>
            <a:off x="561240" y="1361160"/>
            <a:ext cx="9901440" cy="5047200"/>
          </a:xfrm>
          <a:prstGeom prst="rect">
            <a:avLst/>
          </a:prstGeom>
          <a:ln>
            <a:noFill/>
          </a:ln>
        </p:spPr>
      </p:pic>
      <p:sp>
        <p:nvSpPr>
          <p:cNvPr id="394" name="CustomShape 4"/>
          <p:cNvSpPr/>
          <p:nvPr/>
        </p:nvSpPr>
        <p:spPr>
          <a:xfrm>
            <a:off x="5943600" y="2011680"/>
            <a:ext cx="4571280" cy="2193840"/>
          </a:xfrm>
          <a:prstGeom prst="rect">
            <a:avLst/>
          </a:prstGeom>
          <a:noFill/>
          <a:ln w="36720">
            <a:solidFill>
              <a:srgbClr val="ff4000"/>
            </a:solidFill>
            <a:round/>
          </a:ln>
        </p:spPr>
        <p:style>
          <a:lnRef idx="0"/>
          <a:fillRef idx="0"/>
          <a:effectRef idx="0"/>
          <a:fontRef idx="minor"/>
        </p:style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5" name="CustomShape 1"/>
          <p:cNvSpPr/>
          <p:nvPr/>
        </p:nvSpPr>
        <p:spPr>
          <a:xfrm>
            <a:off x="335520" y="4406760"/>
            <a:ext cx="10729080" cy="1338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1" lang="en-US" sz="3000" spc="-1" strike="noStrike" cap="all">
                <a:solidFill>
                  <a:srgbClr val="008c4f"/>
                </a:solidFill>
                <a:latin typeface="Arial Unicode MS"/>
                <a:ea typeface="DejaVu Sans"/>
              </a:rPr>
              <a:t>Recap – What is this Course About</a:t>
            </a:r>
            <a:endParaRPr b="0" lang="en-US" sz="3000" spc="-1" strike="noStrike">
              <a:latin typeface="Arial"/>
            </a:endParaRPr>
          </a:p>
        </p:txBody>
      </p:sp>
      <p:sp>
        <p:nvSpPr>
          <p:cNvPr id="396" name="CustomShape 2"/>
          <p:cNvSpPr/>
          <p:nvPr/>
        </p:nvSpPr>
        <p:spPr>
          <a:xfrm>
            <a:off x="335520" y="2906640"/>
            <a:ext cx="10729080" cy="14760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CustomShape 1"/>
          <p:cNvSpPr/>
          <p:nvPr/>
        </p:nvSpPr>
        <p:spPr>
          <a:xfrm>
            <a:off x="335520" y="764640"/>
            <a:ext cx="10740960" cy="4917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LTG Recap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398" name="CustomShape 2"/>
          <p:cNvSpPr/>
          <p:nvPr/>
        </p:nvSpPr>
        <p:spPr>
          <a:xfrm>
            <a:off x="335520" y="1268280"/>
            <a:ext cx="10631520" cy="50284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  <a:p>
            <a:pPr marL="216000" indent="-212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■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Gaining an understanding of causes, dimensions, and the characterization of the 3 key challenge of the 21</a:t>
            </a:r>
            <a:r>
              <a:rPr b="0" lang="en-US" sz="1800" spc="-1" strike="noStrike" baseline="14000000">
                <a:solidFill>
                  <a:srgbClr val="000000"/>
                </a:solidFill>
                <a:latin typeface="DejaVu Sans"/>
                <a:ea typeface="DejaVu Sans"/>
              </a:rPr>
              <a:t>st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 century</a:t>
            </a:r>
            <a:endParaRPr b="0" lang="en-US" sz="1800" spc="-1" strike="noStrike">
              <a:latin typeface="Arial"/>
            </a:endParaRPr>
          </a:p>
          <a:p>
            <a:pPr lvl="1" marL="432000" indent="-212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Climate change / adaption to climate change</a:t>
            </a:r>
            <a:endParaRPr b="0" lang="en-US" sz="1800" spc="-1" strike="noStrike">
              <a:latin typeface="Arial"/>
            </a:endParaRPr>
          </a:p>
          <a:p>
            <a:pPr lvl="1" marL="432000" indent="-212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Environmental pollution</a:t>
            </a:r>
            <a:endParaRPr b="0" lang="en-US" sz="1800" spc="-1" strike="noStrike">
              <a:latin typeface="Arial"/>
            </a:endParaRPr>
          </a:p>
          <a:p>
            <a:pPr lvl="1" marL="432000" indent="-212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Dwindling non-renewable resources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360"/>
              </a:spcBef>
            </a:pPr>
            <a:r>
              <a:rPr b="0" lang="en-US" sz="1800" spc="-1" strike="noStrike">
                <a:solidFill>
                  <a:srgbClr val="ffffff"/>
                </a:solidFill>
                <a:latin typeface="DejaVu Sans"/>
                <a:ea typeface="DejaVu Sans"/>
              </a:rPr>
              <a:t>Critically assess available solutions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360"/>
              </a:spcBef>
            </a:pPr>
            <a:r>
              <a:rPr b="0" lang="en-US" sz="1800" spc="-1" strike="noStrike">
                <a:solidFill>
                  <a:srgbClr val="ffffff"/>
                </a:solidFill>
                <a:latin typeface="DejaVu Sans"/>
                <a:ea typeface="DejaVu Sans"/>
              </a:rPr>
              <a:t>Act before it is to late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99" name="CustomShape 3"/>
          <p:cNvSpPr/>
          <p:nvPr/>
        </p:nvSpPr>
        <p:spPr>
          <a:xfrm>
            <a:off x="432720" y="1148040"/>
            <a:ext cx="10350000" cy="490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00" name="CustomShape 4"/>
          <p:cNvSpPr/>
          <p:nvPr/>
        </p:nvSpPr>
        <p:spPr>
          <a:xfrm>
            <a:off x="432720" y="1148040"/>
            <a:ext cx="10349640" cy="490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</a:pPr>
            <a:r>
              <a:rPr b="1" lang="en-US" sz="2200" spc="-1" strike="noStrike">
                <a:solidFill>
                  <a:srgbClr val="666666"/>
                </a:solidFill>
                <a:latin typeface="DejaVu Sans"/>
                <a:ea typeface="DejaVu Sans"/>
              </a:rPr>
              <a:t>What Is This Course All About?</a:t>
            </a:r>
            <a:endParaRPr b="0" lang="en-US" sz="22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1" name="CustomShape 1"/>
          <p:cNvSpPr/>
          <p:nvPr/>
        </p:nvSpPr>
        <p:spPr>
          <a:xfrm>
            <a:off x="335520" y="764640"/>
            <a:ext cx="10740960" cy="4917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LTG Recap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402" name="CustomShape 2"/>
          <p:cNvSpPr/>
          <p:nvPr/>
        </p:nvSpPr>
        <p:spPr>
          <a:xfrm>
            <a:off x="335520" y="1268280"/>
            <a:ext cx="10631520" cy="50284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  <a:p>
            <a:pPr marL="216000" indent="-212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■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Gaining an understanding of causes, dimensions, and the characterization of the 3 key challenge of the 21</a:t>
            </a:r>
            <a:r>
              <a:rPr b="0" lang="en-US" sz="1800" spc="-1" strike="noStrike" baseline="14000000">
                <a:solidFill>
                  <a:srgbClr val="000000"/>
                </a:solidFill>
                <a:latin typeface="DejaVu Sans"/>
                <a:ea typeface="DejaVu Sans"/>
              </a:rPr>
              <a:t>st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 century</a:t>
            </a:r>
            <a:endParaRPr b="0" lang="en-US" sz="1800" spc="-1" strike="noStrike">
              <a:latin typeface="Arial"/>
            </a:endParaRPr>
          </a:p>
          <a:p>
            <a:pPr lvl="1" marL="432000" indent="-212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Climate change / adaption to climate change</a:t>
            </a:r>
            <a:endParaRPr b="0" lang="en-US" sz="1800" spc="-1" strike="noStrike">
              <a:latin typeface="Arial"/>
            </a:endParaRPr>
          </a:p>
          <a:p>
            <a:pPr lvl="1" marL="432000" indent="-212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Environmental pollution</a:t>
            </a:r>
            <a:endParaRPr b="0" lang="en-US" sz="1800" spc="-1" strike="noStrike">
              <a:latin typeface="Arial"/>
            </a:endParaRPr>
          </a:p>
          <a:p>
            <a:pPr lvl="1" marL="432000" indent="-212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Dwindling non-renewable resources</a:t>
            </a:r>
            <a:endParaRPr b="0" lang="en-US" sz="1800" spc="-1" strike="noStrike">
              <a:latin typeface="Arial"/>
            </a:endParaRPr>
          </a:p>
          <a:p>
            <a:pPr marL="216000" indent="-212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■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Critically assess available solutions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360"/>
              </a:spcBef>
            </a:pPr>
            <a:r>
              <a:rPr b="0" lang="en-US" sz="1800" spc="-1" strike="noStrike">
                <a:solidFill>
                  <a:srgbClr val="ffffff"/>
                </a:solidFill>
                <a:latin typeface="DejaVu Sans"/>
                <a:ea typeface="DejaVu Sans"/>
              </a:rPr>
              <a:t>Act before it is to late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403" name="CustomShape 3"/>
          <p:cNvSpPr/>
          <p:nvPr/>
        </p:nvSpPr>
        <p:spPr>
          <a:xfrm>
            <a:off x="432720" y="1148040"/>
            <a:ext cx="10350000" cy="490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04" name="CustomShape 4"/>
          <p:cNvSpPr/>
          <p:nvPr/>
        </p:nvSpPr>
        <p:spPr>
          <a:xfrm>
            <a:off x="432720" y="1148040"/>
            <a:ext cx="10349640" cy="490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</a:pPr>
            <a:r>
              <a:rPr b="1" lang="en-US" sz="2200" spc="-1" strike="noStrike">
                <a:solidFill>
                  <a:srgbClr val="666666"/>
                </a:solidFill>
                <a:latin typeface="DejaVu Sans"/>
                <a:ea typeface="DejaVu Sans"/>
              </a:rPr>
              <a:t>What Is This Course All About?</a:t>
            </a:r>
            <a:endParaRPr b="0" lang="en-US" sz="22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" name="CustomShape 1"/>
          <p:cNvSpPr/>
          <p:nvPr/>
        </p:nvSpPr>
        <p:spPr>
          <a:xfrm>
            <a:off x="335520" y="764640"/>
            <a:ext cx="10740960" cy="4917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LTG Recap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406" name="CustomShape 2"/>
          <p:cNvSpPr/>
          <p:nvPr/>
        </p:nvSpPr>
        <p:spPr>
          <a:xfrm>
            <a:off x="335520" y="1268280"/>
            <a:ext cx="10631520" cy="50284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  <a:p>
            <a:pPr marL="216000" indent="-212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■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Gaining an understanding of causes, dimensions, and the characterization of the 3 key challenge of the 21</a:t>
            </a:r>
            <a:r>
              <a:rPr b="0" lang="en-US" sz="1800" spc="-1" strike="noStrike" baseline="14000000">
                <a:solidFill>
                  <a:srgbClr val="000000"/>
                </a:solidFill>
                <a:latin typeface="DejaVu Sans"/>
                <a:ea typeface="DejaVu Sans"/>
              </a:rPr>
              <a:t>st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 century</a:t>
            </a:r>
            <a:endParaRPr b="0" lang="en-US" sz="1800" spc="-1" strike="noStrike">
              <a:latin typeface="Arial"/>
            </a:endParaRPr>
          </a:p>
          <a:p>
            <a:pPr lvl="1" marL="432000" indent="-212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Climate change / adaption to climate change</a:t>
            </a:r>
            <a:endParaRPr b="0" lang="en-US" sz="1800" spc="-1" strike="noStrike">
              <a:latin typeface="Arial"/>
            </a:endParaRPr>
          </a:p>
          <a:p>
            <a:pPr lvl="1" marL="432000" indent="-212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Environmental pollution</a:t>
            </a:r>
            <a:endParaRPr b="0" lang="en-US" sz="1800" spc="-1" strike="noStrike">
              <a:latin typeface="Arial"/>
            </a:endParaRPr>
          </a:p>
          <a:p>
            <a:pPr lvl="1" marL="432000" indent="-212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Dwindling non-renewable resources</a:t>
            </a:r>
            <a:endParaRPr b="0" lang="en-US" sz="1800" spc="-1" strike="noStrike">
              <a:latin typeface="Arial"/>
            </a:endParaRPr>
          </a:p>
          <a:p>
            <a:pPr marL="216000" indent="-212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■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Critically assess available solutions</a:t>
            </a:r>
            <a:endParaRPr b="0" lang="en-US" sz="1800" spc="-1" strike="noStrike">
              <a:latin typeface="Arial"/>
            </a:endParaRPr>
          </a:p>
          <a:p>
            <a:pPr marL="216000" indent="-212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■"/>
            </a:pPr>
            <a:r>
              <a:rPr b="1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Act before it is to late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407" name="CustomShape 3"/>
          <p:cNvSpPr/>
          <p:nvPr/>
        </p:nvSpPr>
        <p:spPr>
          <a:xfrm>
            <a:off x="432720" y="1148040"/>
            <a:ext cx="10350000" cy="490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08" name="CustomShape 4"/>
          <p:cNvSpPr/>
          <p:nvPr/>
        </p:nvSpPr>
        <p:spPr>
          <a:xfrm>
            <a:off x="432720" y="1148040"/>
            <a:ext cx="10349640" cy="490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</a:pPr>
            <a:r>
              <a:rPr b="1" lang="en-US" sz="2200" spc="-1" strike="noStrike">
                <a:solidFill>
                  <a:srgbClr val="666666"/>
                </a:solidFill>
                <a:latin typeface="DejaVu Sans"/>
                <a:ea typeface="DejaVu Sans"/>
              </a:rPr>
              <a:t>What Is This Course All About?</a:t>
            </a:r>
            <a:endParaRPr b="0" lang="en-US" sz="22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" name="CustomShape 1"/>
          <p:cNvSpPr/>
          <p:nvPr/>
        </p:nvSpPr>
        <p:spPr>
          <a:xfrm>
            <a:off x="335520" y="764640"/>
            <a:ext cx="10740600" cy="491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LTG Recap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410" name="CustomShape 2"/>
          <p:cNvSpPr/>
          <p:nvPr/>
        </p:nvSpPr>
        <p:spPr>
          <a:xfrm>
            <a:off x="432720" y="1148040"/>
            <a:ext cx="10349640" cy="490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</a:pPr>
            <a:r>
              <a:rPr b="1" lang="en-US" sz="2200" spc="-1" strike="noStrike">
                <a:solidFill>
                  <a:srgbClr val="666666"/>
                </a:solidFill>
                <a:latin typeface="DejaVu Sans"/>
                <a:ea typeface="DejaVu Sans"/>
              </a:rPr>
              <a:t>What Is This Course All About?</a:t>
            </a:r>
            <a:endParaRPr b="0" lang="en-US" sz="2200" spc="-1" strike="noStrike">
              <a:latin typeface="Arial"/>
            </a:endParaRPr>
          </a:p>
        </p:txBody>
      </p:sp>
      <p:sp>
        <p:nvSpPr>
          <p:cNvPr id="411" name="CustomShape 3"/>
          <p:cNvSpPr/>
          <p:nvPr/>
        </p:nvSpPr>
        <p:spPr>
          <a:xfrm>
            <a:off x="335520" y="1268280"/>
            <a:ext cx="10631160" cy="5028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i="1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This course is supposed to enable </a:t>
            </a:r>
            <a:r>
              <a:rPr b="1" i="1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YOU</a:t>
            </a:r>
            <a:r>
              <a:rPr b="0" i="1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 to create a sustainable future for all of us and future generations.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412" name="CustomShape 4"/>
          <p:cNvSpPr/>
          <p:nvPr/>
        </p:nvSpPr>
        <p:spPr>
          <a:xfrm>
            <a:off x="866160" y="2859840"/>
            <a:ext cx="9923400" cy="1875240"/>
          </a:xfrm>
          <a:prstGeom prst="roundRect">
            <a:avLst>
              <a:gd name="adj" fmla="val 16667"/>
            </a:avLst>
          </a:prstGeom>
          <a:noFill/>
          <a:ln>
            <a:solidFill>
              <a:srgbClr val="008c4f"/>
            </a:solidFill>
            <a:round/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/>
        </p:style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3" name="CustomShape 1"/>
          <p:cNvSpPr/>
          <p:nvPr/>
        </p:nvSpPr>
        <p:spPr>
          <a:xfrm>
            <a:off x="335520" y="764640"/>
            <a:ext cx="10740960" cy="4917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LTG Recap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414" name="CustomShape 2"/>
          <p:cNvSpPr/>
          <p:nvPr/>
        </p:nvSpPr>
        <p:spPr>
          <a:xfrm>
            <a:off x="335520" y="1268280"/>
            <a:ext cx="10631520" cy="50284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i="1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Strategy is “turning resources you have into the power you need to get what you want </a:t>
            </a:r>
            <a:endParaRPr b="0" lang="en-US" sz="1800" spc="-1" strike="noStrike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i="1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→ </a:t>
            </a:r>
            <a:r>
              <a:rPr b="0" i="1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your goal. 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[Marshall Ganz]</a:t>
            </a:r>
            <a:endParaRPr b="0" lang="en-US" sz="1800" spc="-1" strike="noStrike">
              <a:latin typeface="Arial"/>
            </a:endParaRPr>
          </a:p>
          <a:p>
            <a:pPr algn="ctr"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360"/>
              </a:spcBef>
            </a:pPr>
            <a:endParaRPr b="0" lang="en-US" sz="1800" spc="-1" strike="noStrike">
              <a:latin typeface="Arial"/>
            </a:endParaRPr>
          </a:p>
          <a:p>
            <a:pPr lvl="1" marL="432000" indent="-212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—"/>
            </a:pPr>
            <a:r>
              <a:rPr b="0" lang="en-US" sz="1800" spc="-1" strike="noStrike" u="sng">
                <a:solidFill>
                  <a:srgbClr val="000000"/>
                </a:solidFill>
                <a:uFillTx/>
                <a:latin typeface="DejaVu Sans"/>
                <a:ea typeface="DejaVu Sans"/>
              </a:rPr>
              <a:t>Strategic Goal (what you want):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 The goal is a clear, measurable point that allows you to know if you’ve won or lost, and that meets the challenge your constituency faces.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360"/>
              </a:spcBef>
            </a:pPr>
            <a:endParaRPr b="0" lang="en-US" sz="1800" spc="-1" strike="noStrike">
              <a:latin typeface="Arial"/>
            </a:endParaRPr>
          </a:p>
          <a:p>
            <a:pPr lvl="1" marL="432000" indent="-212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—"/>
            </a:pPr>
            <a:r>
              <a:rPr b="0" lang="en-US" sz="1800" spc="-1" strike="noStrike" u="sng">
                <a:solidFill>
                  <a:srgbClr val="000000"/>
                </a:solidFill>
                <a:uFillTx/>
                <a:latin typeface="DejaVu Sans"/>
                <a:ea typeface="DejaVu Sans"/>
              </a:rPr>
              <a:t>Power (what you need):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 tactics through which you can turn your resources into the capacity you need to achieve your goal.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360"/>
              </a:spcBef>
            </a:pPr>
            <a:endParaRPr b="0" lang="en-US" sz="1800" spc="-1" strike="noStrike">
              <a:latin typeface="Arial"/>
            </a:endParaRPr>
          </a:p>
          <a:p>
            <a:pPr lvl="1" marL="432000" indent="-212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—"/>
            </a:pPr>
            <a:r>
              <a:rPr b="0" lang="en-US" sz="1800" spc="-1" strike="noStrike" u="sng">
                <a:solidFill>
                  <a:srgbClr val="000000"/>
                </a:solidFill>
                <a:uFillTx/>
                <a:latin typeface="DejaVu Sans"/>
                <a:ea typeface="DejaVu Sans"/>
              </a:rPr>
              <a:t>Resources (what your constituency has):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 time, money, skills, relationships, etc.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415" name="CustomShape 3"/>
          <p:cNvSpPr/>
          <p:nvPr/>
        </p:nvSpPr>
        <p:spPr>
          <a:xfrm>
            <a:off x="432720" y="1148040"/>
            <a:ext cx="10350000" cy="490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16" name="CustomShape 4"/>
          <p:cNvSpPr/>
          <p:nvPr/>
        </p:nvSpPr>
        <p:spPr>
          <a:xfrm>
            <a:off x="405360" y="1920240"/>
            <a:ext cx="10561680" cy="1093680"/>
          </a:xfrm>
          <a:prstGeom prst="roundRect">
            <a:avLst>
              <a:gd name="adj" fmla="val 16667"/>
            </a:avLst>
          </a:prstGeom>
          <a:noFill/>
          <a:ln>
            <a:solidFill>
              <a:srgbClr val="008c4f"/>
            </a:solidFill>
            <a:round/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/>
        </p:style>
      </p:sp>
      <p:sp>
        <p:nvSpPr>
          <p:cNvPr id="417" name="CustomShape 5"/>
          <p:cNvSpPr/>
          <p:nvPr/>
        </p:nvSpPr>
        <p:spPr>
          <a:xfrm>
            <a:off x="432720" y="1148040"/>
            <a:ext cx="10350000" cy="490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</a:pPr>
            <a:r>
              <a:rPr b="1" lang="en-US" sz="2200" spc="-1" strike="noStrike">
                <a:solidFill>
                  <a:srgbClr val="666666"/>
                </a:solidFill>
                <a:latin typeface="DejaVu Sans"/>
                <a:ea typeface="DejaVu Sans"/>
              </a:rPr>
              <a:t>What Is This Course All About? – Strategy</a:t>
            </a:r>
            <a:endParaRPr b="0" lang="en-US" sz="22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CustomShape 1"/>
          <p:cNvSpPr/>
          <p:nvPr/>
        </p:nvSpPr>
        <p:spPr>
          <a:xfrm>
            <a:off x="335520" y="764640"/>
            <a:ext cx="10733400" cy="4842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Bonus Task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32" name="CustomShape 2"/>
          <p:cNvSpPr/>
          <p:nvPr/>
        </p:nvSpPr>
        <p:spPr>
          <a:xfrm>
            <a:off x="335520" y="1268280"/>
            <a:ext cx="10733400" cy="5020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marL="216000" indent="-216000">
              <a:lnSpc>
                <a:spcPct val="100000"/>
              </a:lnSpc>
              <a:buClr>
                <a:srgbClr val="008c4f"/>
              </a:buClr>
              <a:buFont typeface="OpenSymbol"/>
              <a:buChar char="▪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No video submission, yet.</a:t>
            </a:r>
            <a:endParaRPr b="0" lang="en-US" sz="1800" spc="-1" strike="noStrike">
              <a:latin typeface="DejaVu Sans"/>
            </a:endParaRPr>
          </a:p>
        </p:txBody>
      </p:sp>
      <p:sp>
        <p:nvSpPr>
          <p:cNvPr id="233" name="CustomShape 3"/>
          <p:cNvSpPr/>
          <p:nvPr/>
        </p:nvSpPr>
        <p:spPr>
          <a:xfrm>
            <a:off x="432720" y="1148040"/>
            <a:ext cx="10338840" cy="4795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</a:pPr>
            <a:r>
              <a:rPr b="1" lang="en-US" sz="2200" spc="-1" strike="noStrike">
                <a:solidFill>
                  <a:srgbClr val="666666"/>
                </a:solidFill>
                <a:latin typeface="DejaVu Sans"/>
                <a:ea typeface="DejaVu Sans"/>
              </a:rPr>
              <a:t>Feedback</a:t>
            </a:r>
            <a:endParaRPr b="0" lang="en-US" sz="22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8" name="CustomShape 1"/>
          <p:cNvSpPr/>
          <p:nvPr/>
        </p:nvSpPr>
        <p:spPr>
          <a:xfrm>
            <a:off x="335520" y="4406760"/>
            <a:ext cx="10729080" cy="1338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1" lang="en-US" sz="3000" spc="-1" strike="noStrike" cap="all">
                <a:solidFill>
                  <a:srgbClr val="008c4f"/>
                </a:solidFill>
                <a:latin typeface="Arial Unicode MS"/>
                <a:ea typeface="DejaVu Sans"/>
              </a:rPr>
              <a:t>Act Now</a:t>
            </a:r>
            <a:endParaRPr b="0" lang="en-US" sz="3000" spc="-1" strike="noStrike">
              <a:latin typeface="Arial"/>
            </a:endParaRPr>
          </a:p>
        </p:txBody>
      </p:sp>
      <p:sp>
        <p:nvSpPr>
          <p:cNvPr id="419" name="CustomShape 2"/>
          <p:cNvSpPr/>
          <p:nvPr/>
        </p:nvSpPr>
        <p:spPr>
          <a:xfrm>
            <a:off x="335520" y="2906640"/>
            <a:ext cx="10729080" cy="14760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0" name="CustomShape 1"/>
          <p:cNvSpPr/>
          <p:nvPr/>
        </p:nvSpPr>
        <p:spPr>
          <a:xfrm>
            <a:off x="335520" y="764640"/>
            <a:ext cx="10733040" cy="4838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Act Now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421" name="CustomShape 2"/>
          <p:cNvSpPr/>
          <p:nvPr/>
        </p:nvSpPr>
        <p:spPr>
          <a:xfrm>
            <a:off x="263520" y="6492240"/>
            <a:ext cx="10787760" cy="226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en-US" sz="900" spc="-1" strike="noStrike">
                <a:solidFill>
                  <a:srgbClr val="a6a6a6"/>
                </a:solidFill>
                <a:latin typeface="DejaVu Sans"/>
                <a:ea typeface="Roboto"/>
              </a:rPr>
              <a:t>Image recreated from: M. C. Friant, R. Salomone, W. J. V. Vermeulen (2020) – A Typology of Circular Economy Discourses: Navigating the Diverse Visions of a Contested Paradigm  – </a:t>
            </a:r>
            <a:r>
              <a:rPr b="0" lang="en-US" sz="900" spc="-1" strike="noStrike" u="sng">
                <a:solidFill>
                  <a:srgbClr val="0000ff"/>
                </a:solidFill>
                <a:uFillTx/>
                <a:latin typeface="DejaVu Sans"/>
                <a:ea typeface="Roboto"/>
                <a:hlinkClick r:id="rId1"/>
              </a:rPr>
              <a:t>Link</a:t>
            </a:r>
            <a:endParaRPr b="0" lang="en-US" sz="900" spc="-1" strike="noStrike">
              <a:latin typeface="Arial"/>
            </a:endParaRPr>
          </a:p>
        </p:txBody>
      </p:sp>
      <p:pic>
        <p:nvPicPr>
          <p:cNvPr id="422" name="" descr=""/>
          <p:cNvPicPr/>
          <p:nvPr/>
        </p:nvPicPr>
        <p:blipFill>
          <a:blip r:embed="rId2"/>
          <a:stretch/>
        </p:blipFill>
        <p:spPr>
          <a:xfrm>
            <a:off x="561240" y="1361160"/>
            <a:ext cx="9901440" cy="504720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3" name="CustomShape 1"/>
          <p:cNvSpPr/>
          <p:nvPr/>
        </p:nvSpPr>
        <p:spPr>
          <a:xfrm>
            <a:off x="335520" y="764640"/>
            <a:ext cx="10741320" cy="492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Act Now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424" name="CustomShape 2"/>
          <p:cNvSpPr/>
          <p:nvPr/>
        </p:nvSpPr>
        <p:spPr>
          <a:xfrm>
            <a:off x="335520" y="1268280"/>
            <a:ext cx="10631880" cy="50288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i="1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“</a:t>
            </a:r>
            <a:r>
              <a:rPr b="0" i="1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But the opposite of hope is not despair. It is grief. Even while resolving to limit the damage, we can mourn. And here, the sheer scale of the problem provides a perverse comfort: we are in this together. The swiftness of the change, its scale and inevitability, binds us into one, broken hearts trapped together under a warming atmosphere.</a:t>
            </a:r>
            <a:endParaRPr b="0" lang="en-US" sz="1800" spc="-1" strike="noStrike">
              <a:latin typeface="Arial"/>
            </a:endParaRPr>
          </a:p>
          <a:p>
            <a:pPr algn="ctr"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i="1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We need courage, not hope. Grief, after all, is the cost of being alive. [...] </a:t>
            </a:r>
            <a:r>
              <a:rPr b="1" i="1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Courage is the resolve to do well without the assurance of a happy ending.</a:t>
            </a:r>
            <a:r>
              <a:rPr b="0" i="1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”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425" name="CustomShape 3"/>
          <p:cNvSpPr/>
          <p:nvPr/>
        </p:nvSpPr>
        <p:spPr>
          <a:xfrm>
            <a:off x="457200" y="2468880"/>
            <a:ext cx="10510200" cy="2648520"/>
          </a:xfrm>
          <a:prstGeom prst="roundRect">
            <a:avLst>
              <a:gd name="adj" fmla="val 16667"/>
            </a:avLst>
          </a:prstGeom>
          <a:noFill/>
          <a:ln>
            <a:solidFill>
              <a:srgbClr val="008c4f"/>
            </a:solidFill>
            <a:round/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/>
        </p:style>
      </p:sp>
      <p:sp>
        <p:nvSpPr>
          <p:cNvPr id="426" name="CustomShape 4"/>
          <p:cNvSpPr/>
          <p:nvPr/>
        </p:nvSpPr>
        <p:spPr>
          <a:xfrm>
            <a:off x="263520" y="6411600"/>
            <a:ext cx="8968680" cy="226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en-US" sz="900" spc="-1" strike="noStrike">
                <a:solidFill>
                  <a:srgbClr val="a6a6a6"/>
                </a:solidFill>
                <a:latin typeface="Roboto"/>
                <a:ea typeface="Roboto"/>
              </a:rPr>
              <a:t>Kate Marvel (2018) – We Need Courage, Not Hope, to Face Climate Change – https://onbeing.org/blog/kate-marvel-we-need-courage-not-hope-to-face-climate-change/</a:t>
            </a:r>
            <a:endParaRPr b="0" lang="en-US" sz="900" spc="-1" strike="noStrike">
              <a:latin typeface="Arial"/>
            </a:endParaRPr>
          </a:p>
        </p:txBody>
      </p:sp>
      <p:sp>
        <p:nvSpPr>
          <p:cNvPr id="427" name="CustomShape 5"/>
          <p:cNvSpPr/>
          <p:nvPr/>
        </p:nvSpPr>
        <p:spPr>
          <a:xfrm>
            <a:off x="432720" y="1148040"/>
            <a:ext cx="10346040" cy="486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</a:pPr>
            <a:r>
              <a:rPr b="1" lang="en-US" sz="2200" spc="-1" strike="noStrike">
                <a:solidFill>
                  <a:srgbClr val="666666"/>
                </a:solidFill>
                <a:latin typeface="DejaVu Sans"/>
                <a:ea typeface="DejaVu Sans"/>
              </a:rPr>
              <a:t>Courage</a:t>
            </a:r>
            <a:endParaRPr b="0" lang="en-US" sz="22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" name="CustomShape 1"/>
          <p:cNvSpPr/>
          <p:nvPr/>
        </p:nvSpPr>
        <p:spPr>
          <a:xfrm>
            <a:off x="335520" y="1268640"/>
            <a:ext cx="10739520" cy="5027040"/>
          </a:xfrm>
          <a:prstGeom prst="rect">
            <a:avLst/>
          </a:prstGeom>
          <a:noFill/>
          <a:ln>
            <a:solidFill>
              <a:srgbClr val="ffffff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marL="360" algn="ctr">
              <a:lnSpc>
                <a:spcPct val="100000"/>
              </a:lnSpc>
              <a:spcBef>
                <a:spcPts val="360"/>
              </a:spcBef>
            </a:pPr>
            <a:r>
              <a:rPr b="1" lang="en-US" sz="2800" spc="-1" strike="noStrike">
                <a:solidFill>
                  <a:srgbClr val="595959"/>
                </a:solidFill>
                <a:latin typeface="DejaVu Sans"/>
                <a:ea typeface="DejaVu Sans"/>
              </a:rPr>
              <a:t>Waste = Inefficiency</a:t>
            </a:r>
            <a:endParaRPr b="0" lang="en-US" sz="2800" spc="-1" strike="noStrike">
              <a:latin typeface="Arial"/>
            </a:endParaRPr>
          </a:p>
        </p:txBody>
      </p:sp>
      <p:sp>
        <p:nvSpPr>
          <p:cNvPr id="429" name="CustomShape 2"/>
          <p:cNvSpPr/>
          <p:nvPr/>
        </p:nvSpPr>
        <p:spPr>
          <a:xfrm>
            <a:off x="3526920" y="2859120"/>
            <a:ext cx="4342320" cy="1870200"/>
          </a:xfrm>
          <a:prstGeom prst="roundRect">
            <a:avLst>
              <a:gd name="adj" fmla="val 16667"/>
            </a:avLst>
          </a:prstGeom>
          <a:noFill/>
          <a:ln>
            <a:solidFill>
              <a:srgbClr val="008c4f"/>
            </a:solidFill>
            <a:round/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/>
        </p:style>
      </p:sp>
      <p:sp>
        <p:nvSpPr>
          <p:cNvPr id="430" name="CustomShape 3"/>
          <p:cNvSpPr/>
          <p:nvPr/>
        </p:nvSpPr>
        <p:spPr>
          <a:xfrm>
            <a:off x="335520" y="764640"/>
            <a:ext cx="10738440" cy="4892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Act Now</a:t>
            </a:r>
            <a:endParaRPr b="0" lang="en-US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2400" spc="-1" strike="noStrike">
              <a:latin typeface="Arial"/>
            </a:endParaRPr>
          </a:p>
        </p:txBody>
      </p:sp>
      <p:sp>
        <p:nvSpPr>
          <p:cNvPr id="431" name="CustomShape 4"/>
          <p:cNvSpPr/>
          <p:nvPr/>
        </p:nvSpPr>
        <p:spPr>
          <a:xfrm>
            <a:off x="432720" y="1148040"/>
            <a:ext cx="10346040" cy="486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</a:pPr>
            <a:r>
              <a:rPr b="1" lang="en-US" sz="2200" spc="-1" strike="noStrike">
                <a:solidFill>
                  <a:srgbClr val="666666"/>
                </a:solidFill>
                <a:latin typeface="DejaVu Sans"/>
                <a:ea typeface="DejaVu Sans"/>
              </a:rPr>
              <a:t>Minimize/Avoid Waste – Waste Is A Human Concept</a:t>
            </a:r>
            <a:endParaRPr b="0" lang="en-US" sz="22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" name="CustomShape 1"/>
          <p:cNvSpPr/>
          <p:nvPr/>
        </p:nvSpPr>
        <p:spPr>
          <a:xfrm>
            <a:off x="335520" y="764640"/>
            <a:ext cx="10737720" cy="4885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Act Now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433" name="CustomShape 2"/>
          <p:cNvSpPr/>
          <p:nvPr/>
        </p:nvSpPr>
        <p:spPr>
          <a:xfrm>
            <a:off x="432720" y="1148040"/>
            <a:ext cx="10346760" cy="487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</a:pPr>
            <a:r>
              <a:rPr b="1" lang="en-US" sz="2200" spc="-1" strike="noStrike">
                <a:solidFill>
                  <a:srgbClr val="666666"/>
                </a:solidFill>
                <a:latin typeface="DejaVu Sans"/>
                <a:ea typeface="DejaVu Sans"/>
              </a:rPr>
              <a:t>Minimize/Avoid Waste – Foodsharing </a:t>
            </a:r>
            <a:endParaRPr b="0" lang="en-US" sz="2200" spc="-1" strike="noStrike">
              <a:latin typeface="Arial"/>
            </a:endParaRPr>
          </a:p>
        </p:txBody>
      </p:sp>
      <p:sp>
        <p:nvSpPr>
          <p:cNvPr id="434" name="CustomShape 3"/>
          <p:cNvSpPr/>
          <p:nvPr/>
        </p:nvSpPr>
        <p:spPr>
          <a:xfrm>
            <a:off x="335520" y="1268280"/>
            <a:ext cx="10737720" cy="50252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360"/>
              </a:spcBef>
            </a:pPr>
            <a:endParaRPr b="0" lang="en-US" sz="1800" spc="-1" strike="noStrike">
              <a:latin typeface="Arial"/>
            </a:endParaRPr>
          </a:p>
        </p:txBody>
      </p:sp>
      <p:pic>
        <p:nvPicPr>
          <p:cNvPr id="435" name="" descr=""/>
          <p:cNvPicPr/>
          <p:nvPr/>
        </p:nvPicPr>
        <p:blipFill>
          <a:blip r:embed="rId1"/>
          <a:stretch/>
        </p:blipFill>
        <p:spPr>
          <a:xfrm>
            <a:off x="91440" y="3291840"/>
            <a:ext cx="5628600" cy="3163680"/>
          </a:xfrm>
          <a:prstGeom prst="rect">
            <a:avLst/>
          </a:prstGeom>
          <a:ln>
            <a:noFill/>
          </a:ln>
        </p:spPr>
      </p:pic>
      <p:pic>
        <p:nvPicPr>
          <p:cNvPr id="436" name="" descr=""/>
          <p:cNvPicPr/>
          <p:nvPr/>
        </p:nvPicPr>
        <p:blipFill>
          <a:blip r:embed="rId2"/>
          <a:srcRect l="0" t="0" r="6764" b="0"/>
          <a:stretch/>
        </p:blipFill>
        <p:spPr>
          <a:xfrm>
            <a:off x="5395320" y="1594800"/>
            <a:ext cx="5937120" cy="1782360"/>
          </a:xfrm>
          <a:prstGeom prst="rect">
            <a:avLst/>
          </a:prstGeom>
          <a:ln>
            <a:noFill/>
          </a:ln>
        </p:spPr>
      </p:pic>
      <p:sp>
        <p:nvSpPr>
          <p:cNvPr id="437" name="CustomShape 4"/>
          <p:cNvSpPr/>
          <p:nvPr/>
        </p:nvSpPr>
        <p:spPr>
          <a:xfrm>
            <a:off x="274320" y="6400800"/>
            <a:ext cx="10792440" cy="226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en-US" sz="900" spc="-1" strike="noStrike">
                <a:solidFill>
                  <a:srgbClr val="a6a6a6"/>
                </a:solidFill>
                <a:latin typeface="DejaVu Sans"/>
                <a:ea typeface="Roboto"/>
              </a:rPr>
              <a:t>https://foodsharing.de/</a:t>
            </a:r>
            <a:endParaRPr b="0" lang="en-US" sz="9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8" name="CustomShape 1"/>
          <p:cNvSpPr/>
          <p:nvPr/>
        </p:nvSpPr>
        <p:spPr>
          <a:xfrm>
            <a:off x="335520" y="764640"/>
            <a:ext cx="10740960" cy="4917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Act Now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439" name="CustomShape 2"/>
          <p:cNvSpPr/>
          <p:nvPr/>
        </p:nvSpPr>
        <p:spPr>
          <a:xfrm>
            <a:off x="335520" y="1268280"/>
            <a:ext cx="10631520" cy="50284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  <a:p>
            <a:pPr marL="216000" indent="-212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■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Taking responsibility (being accountable) for the trash/wast that you create and the resources you consume </a:t>
            </a:r>
            <a:endParaRPr b="0" lang="en-US" sz="1800" spc="-1" strike="noStrike">
              <a:latin typeface="Arial"/>
            </a:endParaRPr>
          </a:p>
          <a:p>
            <a:pPr lvl="1" marL="432000" indent="-212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What is left after you consumed the product/service?</a:t>
            </a:r>
            <a:endParaRPr b="0" lang="en-US" sz="1800" spc="-1" strike="noStrike">
              <a:latin typeface="Arial"/>
            </a:endParaRPr>
          </a:p>
          <a:p>
            <a:pPr lvl="1" marL="432000" indent="-212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Does it generate, or result in trash/waste? </a:t>
            </a:r>
            <a:endParaRPr b="0" lang="en-US" sz="1800" spc="-1" strike="noStrike">
              <a:latin typeface="Arial"/>
            </a:endParaRPr>
          </a:p>
          <a:p>
            <a:pPr lvl="1" marL="432000" indent="-212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Can you reuse it in any other way thereby avoiding trash? </a:t>
            </a:r>
            <a:endParaRPr b="0" lang="en-US" sz="1800" spc="-1" strike="noStrike">
              <a:latin typeface="Arial"/>
            </a:endParaRPr>
          </a:p>
          <a:p>
            <a:pPr lvl="1" marL="432000" indent="-212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Is the generated waste, the implicit/explicit environmental pollution, the used resources, and so on worth the short term pleasure?</a:t>
            </a:r>
            <a:endParaRPr b="0" lang="en-US" sz="1800" spc="-1" strike="noStrike">
              <a:latin typeface="Arial"/>
            </a:endParaRPr>
          </a:p>
          <a:p>
            <a:pPr marL="216000" indent="-212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■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Zero-waste might be unrealistic</a:t>
            </a:r>
            <a:endParaRPr b="0" lang="en-US" sz="1800" spc="-1" strike="noStrike">
              <a:latin typeface="Arial"/>
            </a:endParaRPr>
          </a:p>
          <a:p>
            <a:pPr marL="216000" indent="-212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■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Instead → Reduce your footprint (no only carbon) as much as possible</a:t>
            </a:r>
            <a:endParaRPr b="0" lang="en-US" sz="1800" spc="-1" strike="noStrike">
              <a:latin typeface="Arial"/>
            </a:endParaRPr>
          </a:p>
          <a:p>
            <a:pPr lvl="1" marL="432000" indent="-212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Resources, energy, pollution, emissions, etc.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360"/>
              </a:spcBef>
            </a:pPr>
            <a:r>
              <a:rPr b="0" lang="en-US" sz="1800" spc="-1" strike="noStrike">
                <a:solidFill>
                  <a:srgbClr val="ffffff"/>
                </a:solidFill>
                <a:latin typeface="DejaVu Sans"/>
                <a:ea typeface="DejaVu Sans"/>
              </a:rPr>
              <a:t>Act before it is to late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440" name="CustomShape 3"/>
          <p:cNvSpPr/>
          <p:nvPr/>
        </p:nvSpPr>
        <p:spPr>
          <a:xfrm>
            <a:off x="432720" y="1148040"/>
            <a:ext cx="10350000" cy="490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41" name="CustomShape 4"/>
          <p:cNvSpPr/>
          <p:nvPr/>
        </p:nvSpPr>
        <p:spPr>
          <a:xfrm>
            <a:off x="432720" y="1148040"/>
            <a:ext cx="10349640" cy="490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</a:pPr>
            <a:r>
              <a:rPr b="1" lang="en-US" sz="2200" spc="-1" strike="noStrike">
                <a:solidFill>
                  <a:srgbClr val="666666"/>
                </a:solidFill>
                <a:latin typeface="DejaVu Sans"/>
                <a:ea typeface="DejaVu Sans"/>
              </a:rPr>
              <a:t>Minimize/Avoid Waste – General </a:t>
            </a:r>
            <a:endParaRPr b="0" lang="en-US" sz="22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2" name="CustomShape 1"/>
          <p:cNvSpPr/>
          <p:nvPr/>
        </p:nvSpPr>
        <p:spPr>
          <a:xfrm>
            <a:off x="335520" y="764640"/>
            <a:ext cx="10731960" cy="4827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Act Now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443" name="CustomShape 2"/>
          <p:cNvSpPr/>
          <p:nvPr/>
        </p:nvSpPr>
        <p:spPr>
          <a:xfrm>
            <a:off x="432720" y="1148040"/>
            <a:ext cx="10337400" cy="4780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</a:pPr>
            <a:r>
              <a:rPr b="1" lang="en-US" sz="2200" spc="-1" strike="noStrike">
                <a:solidFill>
                  <a:srgbClr val="666666"/>
                </a:solidFill>
                <a:latin typeface="DejaVu Sans"/>
                <a:ea typeface="DejaVu Sans"/>
              </a:rPr>
              <a:t>Minimize Your Footprint</a:t>
            </a:r>
            <a:endParaRPr b="0" lang="en-US" sz="2200" spc="-1" strike="noStrike">
              <a:latin typeface="Arial"/>
            </a:endParaRPr>
          </a:p>
        </p:txBody>
      </p:sp>
      <p:sp>
        <p:nvSpPr>
          <p:cNvPr id="444" name="CustomShape 3"/>
          <p:cNvSpPr/>
          <p:nvPr/>
        </p:nvSpPr>
        <p:spPr>
          <a:xfrm>
            <a:off x="274320" y="6492240"/>
            <a:ext cx="10522800" cy="501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en-US" sz="900" spc="-1" strike="noStrike">
                <a:solidFill>
                  <a:srgbClr val="a6a6a6"/>
                </a:solidFill>
                <a:latin typeface="Roboto"/>
                <a:ea typeface="Roboto"/>
              </a:rPr>
              <a:t>1.Matti Blume – https://upload.wikimedia.org/wikipedia/commons/b/ba/Eviation_Alice%2C_Paris_Air_Show_2019%2C_Le_Bourget_%28SIAE8856%29.jpg – </a:t>
            </a:r>
            <a:r>
              <a:rPr b="0" lang="en-US" sz="900" spc="-1" strike="noStrike" u="sng">
                <a:solidFill>
                  <a:srgbClr val="0000ff"/>
                </a:solidFill>
                <a:uFillTx/>
                <a:latin typeface="Roboto"/>
                <a:ea typeface="Roboto"/>
                <a:hlinkClick r:id="rId1"/>
              </a:rPr>
              <a:t>CC BY-SA 4.0</a:t>
            </a:r>
            <a:r>
              <a:rPr b="0" lang="en-US" sz="900" spc="-1" strike="noStrike">
                <a:solidFill>
                  <a:srgbClr val="a6a6a6"/>
                </a:solidFill>
                <a:latin typeface="Roboto"/>
                <a:ea typeface="Roboto"/>
              </a:rPr>
              <a:t> </a:t>
            </a:r>
            <a:endParaRPr b="0" lang="en-US" sz="9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900" spc="-1" strike="noStrike">
                <a:solidFill>
                  <a:srgbClr val="a6a6a6"/>
                </a:solidFill>
                <a:latin typeface="Roboto"/>
                <a:ea typeface="Roboto"/>
              </a:rPr>
              <a:t>2.Benjamin Leiding – </a:t>
            </a:r>
            <a:r>
              <a:rPr b="0" lang="en-US" sz="900" spc="-1" strike="noStrike" u="sng">
                <a:solidFill>
                  <a:srgbClr val="0000ff"/>
                </a:solidFill>
                <a:uFillTx/>
                <a:latin typeface="Roboto"/>
                <a:ea typeface="Roboto"/>
                <a:hlinkClick r:id="rId2"/>
              </a:rPr>
              <a:t>CC BY-SA 4.0</a:t>
            </a:r>
            <a:r>
              <a:rPr b="0" lang="en-US" sz="900" spc="-1" strike="noStrike">
                <a:solidFill>
                  <a:srgbClr val="a6a6a6"/>
                </a:solidFill>
                <a:latin typeface="Roboto"/>
                <a:ea typeface="Roboto"/>
              </a:rPr>
              <a:t>. </a:t>
            </a:r>
            <a:endParaRPr b="0" lang="en-US" sz="9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900" spc="-1" strike="noStrike">
              <a:latin typeface="Arial"/>
            </a:endParaRPr>
          </a:p>
        </p:txBody>
      </p:sp>
      <p:pic>
        <p:nvPicPr>
          <p:cNvPr id="445" name="" descr=""/>
          <p:cNvPicPr/>
          <p:nvPr/>
        </p:nvPicPr>
        <p:blipFill>
          <a:blip r:embed="rId3"/>
          <a:stretch/>
        </p:blipFill>
        <p:spPr>
          <a:xfrm>
            <a:off x="329040" y="2651760"/>
            <a:ext cx="4788000" cy="2691720"/>
          </a:xfrm>
          <a:prstGeom prst="rect">
            <a:avLst/>
          </a:prstGeom>
          <a:ln>
            <a:noFill/>
          </a:ln>
        </p:spPr>
      </p:pic>
      <p:sp>
        <p:nvSpPr>
          <p:cNvPr id="446" name="CustomShape 4"/>
          <p:cNvSpPr/>
          <p:nvPr/>
        </p:nvSpPr>
        <p:spPr>
          <a:xfrm>
            <a:off x="5577840" y="3840480"/>
            <a:ext cx="582480" cy="25956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bg1"/>
          </a:solidFill>
          <a:ln>
            <a:solidFill>
              <a:srgbClr val="008c4f"/>
            </a:solidFill>
            <a:round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/>
        </p:style>
      </p:sp>
      <p:pic>
        <p:nvPicPr>
          <p:cNvPr id="447" name="" descr=""/>
          <p:cNvPicPr/>
          <p:nvPr/>
        </p:nvPicPr>
        <p:blipFill>
          <a:blip r:embed="rId4"/>
          <a:stretch/>
        </p:blipFill>
        <p:spPr>
          <a:xfrm>
            <a:off x="6949440" y="687240"/>
            <a:ext cx="3561480" cy="2966760"/>
          </a:xfrm>
          <a:prstGeom prst="rect">
            <a:avLst/>
          </a:prstGeom>
          <a:ln>
            <a:noFill/>
          </a:ln>
        </p:spPr>
      </p:pic>
      <p:pic>
        <p:nvPicPr>
          <p:cNvPr id="448" name="" descr=""/>
          <p:cNvPicPr/>
          <p:nvPr/>
        </p:nvPicPr>
        <p:blipFill>
          <a:blip r:embed="rId5"/>
          <a:stretch/>
        </p:blipFill>
        <p:spPr>
          <a:xfrm>
            <a:off x="6675120" y="3801240"/>
            <a:ext cx="4111200" cy="268740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9" name="CustomShape 1"/>
          <p:cNvSpPr/>
          <p:nvPr/>
        </p:nvSpPr>
        <p:spPr>
          <a:xfrm>
            <a:off x="335520" y="764640"/>
            <a:ext cx="10731960" cy="4827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Act Now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450" name="CustomShape 2"/>
          <p:cNvSpPr/>
          <p:nvPr/>
        </p:nvSpPr>
        <p:spPr>
          <a:xfrm>
            <a:off x="432720" y="1148040"/>
            <a:ext cx="10337400" cy="4780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</a:pPr>
            <a:r>
              <a:rPr b="1" lang="en-US" sz="2200" spc="-1" strike="noStrike">
                <a:solidFill>
                  <a:srgbClr val="666666"/>
                </a:solidFill>
                <a:latin typeface="DejaVu Sans"/>
                <a:ea typeface="DejaVu Sans"/>
              </a:rPr>
              <a:t>Minimize Your Footprint</a:t>
            </a:r>
            <a:endParaRPr b="0" lang="en-US" sz="2200" spc="-1" strike="noStrike">
              <a:latin typeface="Arial"/>
            </a:endParaRPr>
          </a:p>
        </p:txBody>
      </p:sp>
      <p:sp>
        <p:nvSpPr>
          <p:cNvPr id="451" name="CustomShape 3"/>
          <p:cNvSpPr/>
          <p:nvPr/>
        </p:nvSpPr>
        <p:spPr>
          <a:xfrm>
            <a:off x="274320" y="6492240"/>
            <a:ext cx="10522800" cy="501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en-US" sz="900" spc="-1" strike="noStrike">
                <a:solidFill>
                  <a:srgbClr val="a6a6a6"/>
                </a:solidFill>
                <a:latin typeface="Roboto"/>
                <a:ea typeface="Roboto"/>
              </a:rPr>
              <a:t>1.Matti Blume – https://upload.wikimedia.org/wikipedia/commons/b/ba/Eviation_Alice%2C_Paris_Air_Show_2019%2C_Le_Bourget_%28SIAE8856%29.jpg – </a:t>
            </a:r>
            <a:r>
              <a:rPr b="0" lang="en-US" sz="900" spc="-1" strike="noStrike" u="sng">
                <a:solidFill>
                  <a:srgbClr val="0000ff"/>
                </a:solidFill>
                <a:uFillTx/>
                <a:latin typeface="Roboto"/>
                <a:ea typeface="Roboto"/>
                <a:hlinkClick r:id="rId1"/>
              </a:rPr>
              <a:t>CC BY-SA 4.0</a:t>
            </a:r>
            <a:r>
              <a:rPr b="0" lang="en-US" sz="900" spc="-1" strike="noStrike">
                <a:solidFill>
                  <a:srgbClr val="a6a6a6"/>
                </a:solidFill>
                <a:latin typeface="Roboto"/>
                <a:ea typeface="Roboto"/>
              </a:rPr>
              <a:t> </a:t>
            </a:r>
            <a:endParaRPr b="0" lang="en-US" sz="9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900" spc="-1" strike="noStrike">
                <a:solidFill>
                  <a:srgbClr val="a6a6a6"/>
                </a:solidFill>
                <a:latin typeface="Roboto"/>
                <a:ea typeface="Roboto"/>
              </a:rPr>
              <a:t>2.Benjamin Leiding – </a:t>
            </a:r>
            <a:r>
              <a:rPr b="0" lang="en-US" sz="900" spc="-1" strike="noStrike" u="sng">
                <a:solidFill>
                  <a:srgbClr val="0000ff"/>
                </a:solidFill>
                <a:uFillTx/>
                <a:latin typeface="Roboto"/>
                <a:ea typeface="Roboto"/>
                <a:hlinkClick r:id="rId2"/>
              </a:rPr>
              <a:t>CC BY-SA 4.0</a:t>
            </a:r>
            <a:r>
              <a:rPr b="0" lang="en-US" sz="900" spc="-1" strike="noStrike">
                <a:solidFill>
                  <a:srgbClr val="a6a6a6"/>
                </a:solidFill>
                <a:latin typeface="Roboto"/>
                <a:ea typeface="Roboto"/>
              </a:rPr>
              <a:t>. </a:t>
            </a:r>
            <a:endParaRPr b="0" lang="en-US" sz="9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900" spc="-1" strike="noStrike">
              <a:latin typeface="Arial"/>
            </a:endParaRPr>
          </a:p>
        </p:txBody>
      </p:sp>
      <p:pic>
        <p:nvPicPr>
          <p:cNvPr id="452" name="" descr=""/>
          <p:cNvPicPr/>
          <p:nvPr/>
        </p:nvPicPr>
        <p:blipFill>
          <a:blip r:embed="rId3"/>
          <a:stretch/>
        </p:blipFill>
        <p:spPr>
          <a:xfrm>
            <a:off x="329040" y="2651760"/>
            <a:ext cx="4788000" cy="2691720"/>
          </a:xfrm>
          <a:prstGeom prst="rect">
            <a:avLst/>
          </a:prstGeom>
          <a:ln>
            <a:noFill/>
          </a:ln>
        </p:spPr>
      </p:pic>
      <p:sp>
        <p:nvSpPr>
          <p:cNvPr id="453" name="CustomShape 4"/>
          <p:cNvSpPr/>
          <p:nvPr/>
        </p:nvSpPr>
        <p:spPr>
          <a:xfrm>
            <a:off x="5577840" y="3840480"/>
            <a:ext cx="582480" cy="25956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bg1"/>
          </a:solidFill>
          <a:ln>
            <a:solidFill>
              <a:srgbClr val="008c4f"/>
            </a:solidFill>
            <a:round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/>
        </p:style>
      </p:sp>
      <p:pic>
        <p:nvPicPr>
          <p:cNvPr id="454" name="" descr=""/>
          <p:cNvPicPr/>
          <p:nvPr/>
        </p:nvPicPr>
        <p:blipFill>
          <a:blip r:embed="rId4"/>
          <a:stretch/>
        </p:blipFill>
        <p:spPr>
          <a:xfrm>
            <a:off x="6949440" y="687240"/>
            <a:ext cx="3561480" cy="2966760"/>
          </a:xfrm>
          <a:prstGeom prst="rect">
            <a:avLst/>
          </a:prstGeom>
          <a:ln>
            <a:noFill/>
          </a:ln>
        </p:spPr>
      </p:pic>
      <p:pic>
        <p:nvPicPr>
          <p:cNvPr id="455" name="" descr=""/>
          <p:cNvPicPr/>
          <p:nvPr/>
        </p:nvPicPr>
        <p:blipFill>
          <a:blip r:embed="rId5"/>
          <a:stretch/>
        </p:blipFill>
        <p:spPr>
          <a:xfrm>
            <a:off x="6675120" y="3801240"/>
            <a:ext cx="4111200" cy="2687400"/>
          </a:xfrm>
          <a:prstGeom prst="rect">
            <a:avLst/>
          </a:prstGeom>
          <a:ln>
            <a:noFill/>
          </a:ln>
        </p:spPr>
      </p:pic>
      <p:sp>
        <p:nvSpPr>
          <p:cNvPr id="456" name="CustomShape 5"/>
          <p:cNvSpPr/>
          <p:nvPr/>
        </p:nvSpPr>
        <p:spPr>
          <a:xfrm rot="3283800">
            <a:off x="4968720" y="3428280"/>
            <a:ext cx="7615440" cy="209160"/>
          </a:xfrm>
          <a:prstGeom prst="rect">
            <a:avLst/>
          </a:prstGeom>
          <a:solidFill>
            <a:srgbClr val="ff0000"/>
          </a:solidFill>
          <a:ln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</p:sp>
      <p:sp>
        <p:nvSpPr>
          <p:cNvPr id="457" name="CustomShape 6"/>
          <p:cNvSpPr/>
          <p:nvPr/>
        </p:nvSpPr>
        <p:spPr>
          <a:xfrm rot="7602000">
            <a:off x="4955760" y="3450960"/>
            <a:ext cx="7615440" cy="209160"/>
          </a:xfrm>
          <a:prstGeom prst="rect">
            <a:avLst/>
          </a:prstGeom>
          <a:solidFill>
            <a:srgbClr val="ff0000"/>
          </a:solidFill>
          <a:ln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8" name="CustomShape 1"/>
          <p:cNvSpPr/>
          <p:nvPr/>
        </p:nvSpPr>
        <p:spPr>
          <a:xfrm>
            <a:off x="335520" y="764640"/>
            <a:ext cx="10737720" cy="4885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Act Now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459" name="CustomShape 2"/>
          <p:cNvSpPr/>
          <p:nvPr/>
        </p:nvSpPr>
        <p:spPr>
          <a:xfrm>
            <a:off x="335520" y="1268280"/>
            <a:ext cx="10737720" cy="50252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marL="360" algn="ctr">
              <a:lnSpc>
                <a:spcPct val="100000"/>
              </a:lnSpc>
              <a:spcBef>
                <a:spcPts val="360"/>
              </a:spcBef>
            </a:pPr>
            <a:r>
              <a:rPr b="1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Sustainability</a:t>
            </a:r>
            <a:r>
              <a:rPr b="0" lang="de-DE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 → </a:t>
            </a:r>
            <a:r>
              <a:rPr b="1" lang="en-GB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Consume less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460" name="CustomShape 3"/>
          <p:cNvSpPr/>
          <p:nvPr/>
        </p:nvSpPr>
        <p:spPr>
          <a:xfrm>
            <a:off x="432720" y="1148040"/>
            <a:ext cx="10346760" cy="487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</a:pPr>
            <a:r>
              <a:rPr b="1" lang="en-US" sz="2200" spc="-1" strike="noStrike">
                <a:solidFill>
                  <a:srgbClr val="666666"/>
                </a:solidFill>
                <a:latin typeface="DejaVu Sans"/>
                <a:ea typeface="DejaVu Sans"/>
              </a:rPr>
              <a:t>Minimize Your Footprint – Sustainability</a:t>
            </a:r>
            <a:endParaRPr b="0" lang="en-US" sz="2200" spc="-1" strike="noStrike">
              <a:latin typeface="Arial"/>
            </a:endParaRPr>
          </a:p>
        </p:txBody>
      </p:sp>
      <p:sp>
        <p:nvSpPr>
          <p:cNvPr id="461" name="CustomShape 4"/>
          <p:cNvSpPr/>
          <p:nvPr/>
        </p:nvSpPr>
        <p:spPr>
          <a:xfrm>
            <a:off x="335520" y="3108960"/>
            <a:ext cx="10786680" cy="1363320"/>
          </a:xfrm>
          <a:prstGeom prst="roundRect">
            <a:avLst>
              <a:gd name="adj" fmla="val 16667"/>
            </a:avLst>
          </a:prstGeom>
          <a:noFill/>
          <a:ln>
            <a:solidFill>
              <a:srgbClr val="008c4f"/>
            </a:solidFill>
            <a:round/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/>
        </p:style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2" name="CustomShape 1"/>
          <p:cNvSpPr/>
          <p:nvPr/>
        </p:nvSpPr>
        <p:spPr>
          <a:xfrm>
            <a:off x="335520" y="764640"/>
            <a:ext cx="10737720" cy="4885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Act Now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463" name="CustomShape 2"/>
          <p:cNvSpPr/>
          <p:nvPr/>
        </p:nvSpPr>
        <p:spPr>
          <a:xfrm>
            <a:off x="432720" y="1148040"/>
            <a:ext cx="10346760" cy="487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</a:pPr>
            <a:r>
              <a:rPr b="1" lang="en-US" sz="2200" spc="-1" strike="noStrike">
                <a:solidFill>
                  <a:srgbClr val="666666"/>
                </a:solidFill>
                <a:latin typeface="DejaVu Sans"/>
                <a:ea typeface="DejaVu Sans"/>
              </a:rPr>
              <a:t>Minimize Your Footprint – Repair Cafe / Sharing / 2</a:t>
            </a:r>
            <a:r>
              <a:rPr b="1" lang="en-US" sz="2200" spc="-1" strike="noStrike" baseline="14000000">
                <a:solidFill>
                  <a:srgbClr val="666666"/>
                </a:solidFill>
                <a:latin typeface="DejaVu Sans"/>
                <a:ea typeface="DejaVu Sans"/>
              </a:rPr>
              <a:t>nd</a:t>
            </a:r>
            <a:r>
              <a:rPr b="1" lang="en-US" sz="2200" spc="-1" strike="noStrike">
                <a:solidFill>
                  <a:srgbClr val="666666"/>
                </a:solidFill>
                <a:latin typeface="DejaVu Sans"/>
                <a:ea typeface="DejaVu Sans"/>
              </a:rPr>
              <a:t> Hand</a:t>
            </a:r>
            <a:endParaRPr b="0" lang="en-US" sz="2200" spc="-1" strike="noStrike">
              <a:latin typeface="Arial"/>
            </a:endParaRPr>
          </a:p>
        </p:txBody>
      </p:sp>
      <p:pic>
        <p:nvPicPr>
          <p:cNvPr id="464" name="" descr=""/>
          <p:cNvPicPr/>
          <p:nvPr/>
        </p:nvPicPr>
        <p:blipFill>
          <a:blip r:embed="rId1"/>
          <a:stretch/>
        </p:blipFill>
        <p:spPr>
          <a:xfrm>
            <a:off x="91440" y="2651760"/>
            <a:ext cx="4388760" cy="2925000"/>
          </a:xfrm>
          <a:prstGeom prst="rect">
            <a:avLst/>
          </a:prstGeom>
          <a:ln>
            <a:noFill/>
          </a:ln>
        </p:spPr>
      </p:pic>
      <p:sp>
        <p:nvSpPr>
          <p:cNvPr id="465" name="CustomShape 3"/>
          <p:cNvSpPr/>
          <p:nvPr/>
        </p:nvSpPr>
        <p:spPr>
          <a:xfrm>
            <a:off x="274320" y="6217920"/>
            <a:ext cx="10522800" cy="501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en-US" sz="900" spc="-1" strike="noStrike">
                <a:solidFill>
                  <a:srgbClr val="a6a6a6"/>
                </a:solidFill>
                <a:latin typeface="Roboto"/>
                <a:ea typeface="Roboto"/>
              </a:rPr>
              <a:t>1. RaMa2016 – https://upload.wikimedia.org/wikipedia/commons/1/17/Repair_Caf%C3%A9_Trier_Reparatur.jpg – </a:t>
            </a:r>
            <a:r>
              <a:rPr b="0" lang="en-US" sz="900" spc="-1" strike="noStrike" u="sng">
                <a:solidFill>
                  <a:srgbClr val="0000ff"/>
                </a:solidFill>
                <a:uFillTx/>
                <a:latin typeface="Roboto"/>
                <a:ea typeface="Roboto"/>
                <a:hlinkClick r:id="rId2"/>
              </a:rPr>
              <a:t>CC BY-SA 4.0</a:t>
            </a:r>
            <a:endParaRPr b="0" lang="en-US" sz="9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900" spc="-1" strike="noStrike">
                <a:solidFill>
                  <a:srgbClr val="a6a6a6"/>
                </a:solidFill>
                <a:latin typeface="Roboto"/>
                <a:ea typeface="Roboto"/>
              </a:rPr>
              <a:t>2. Ibrahim Husain Meraj – https://upload.wikimedia.org/wikipedia/commons/9/96/Various_tools_for_cycle_repair_01.jpg – </a:t>
            </a:r>
            <a:r>
              <a:rPr b="0" lang="en-US" sz="900" spc="-1" strike="noStrike" u="sng">
                <a:solidFill>
                  <a:srgbClr val="0000ff"/>
                </a:solidFill>
                <a:uFillTx/>
                <a:latin typeface="Roboto"/>
                <a:ea typeface="Roboto"/>
                <a:hlinkClick r:id="rId3"/>
              </a:rPr>
              <a:t>CC BY-SA 4.0</a:t>
            </a:r>
            <a:endParaRPr b="0" lang="en-US" sz="9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900" spc="-1" strike="noStrike">
                <a:solidFill>
                  <a:srgbClr val="a6a6a6"/>
                </a:solidFill>
                <a:latin typeface="Roboto"/>
                <a:ea typeface="Roboto"/>
              </a:rPr>
              <a:t>3. Janne Hellsten – https://upload.wikimedia.org/wikipedia/commons/e/e3/Brand_new_second_hand.jpg – </a:t>
            </a:r>
            <a:r>
              <a:rPr b="0" lang="en-US" sz="900" spc="-1" strike="noStrike" u="sng">
                <a:solidFill>
                  <a:srgbClr val="0000ff"/>
                </a:solidFill>
                <a:uFillTx/>
                <a:latin typeface="Roboto"/>
                <a:ea typeface="Roboto"/>
                <a:hlinkClick r:id="rId4"/>
              </a:rPr>
              <a:t>CC BY 2.0</a:t>
            </a:r>
            <a:endParaRPr b="0" lang="en-US" sz="9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CustomShape 1"/>
          <p:cNvSpPr/>
          <p:nvPr/>
        </p:nvSpPr>
        <p:spPr>
          <a:xfrm>
            <a:off x="335520" y="764640"/>
            <a:ext cx="10733760" cy="484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Course Evaluation Results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35" name="CustomShape 2"/>
          <p:cNvSpPr/>
          <p:nvPr/>
        </p:nvSpPr>
        <p:spPr>
          <a:xfrm>
            <a:off x="432720" y="1148040"/>
            <a:ext cx="10339200" cy="479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</a:pPr>
            <a:r>
              <a:rPr b="1" lang="en-US" sz="2200" spc="-1" strike="noStrike">
                <a:solidFill>
                  <a:srgbClr val="666666"/>
                </a:solidFill>
                <a:latin typeface="DejaVu Sans"/>
                <a:ea typeface="DejaVu Sans"/>
              </a:rPr>
              <a:t>Feedback</a:t>
            </a:r>
            <a:endParaRPr b="0" lang="en-US" sz="2200" spc="-1" strike="noStrike">
              <a:latin typeface="Arial"/>
            </a:endParaRPr>
          </a:p>
        </p:txBody>
      </p:sp>
      <p:pic>
        <p:nvPicPr>
          <p:cNvPr id="236" name="" descr=""/>
          <p:cNvPicPr/>
          <p:nvPr/>
        </p:nvPicPr>
        <p:blipFill>
          <a:blip r:embed="rId1"/>
          <a:stretch/>
        </p:blipFill>
        <p:spPr>
          <a:xfrm>
            <a:off x="2103120" y="1554480"/>
            <a:ext cx="6872400" cy="504540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CustomShape 1"/>
          <p:cNvSpPr/>
          <p:nvPr/>
        </p:nvSpPr>
        <p:spPr>
          <a:xfrm>
            <a:off x="335520" y="764640"/>
            <a:ext cx="10737720" cy="4885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Act Now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467" name="CustomShape 2"/>
          <p:cNvSpPr/>
          <p:nvPr/>
        </p:nvSpPr>
        <p:spPr>
          <a:xfrm>
            <a:off x="432720" y="1148040"/>
            <a:ext cx="10346760" cy="487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</a:pPr>
            <a:r>
              <a:rPr b="1" lang="en-US" sz="2200" spc="-1" strike="noStrike">
                <a:solidFill>
                  <a:srgbClr val="666666"/>
                </a:solidFill>
                <a:latin typeface="DejaVu Sans"/>
                <a:ea typeface="DejaVu Sans"/>
              </a:rPr>
              <a:t>Minimize Your Footprint – Repair Cafe / Sharing / 2</a:t>
            </a:r>
            <a:r>
              <a:rPr b="1" lang="en-US" sz="2200" spc="-1" strike="noStrike" baseline="14000000">
                <a:solidFill>
                  <a:srgbClr val="666666"/>
                </a:solidFill>
                <a:latin typeface="DejaVu Sans"/>
                <a:ea typeface="DejaVu Sans"/>
              </a:rPr>
              <a:t>nd</a:t>
            </a:r>
            <a:r>
              <a:rPr b="1" lang="en-US" sz="2200" spc="-1" strike="noStrike">
                <a:solidFill>
                  <a:srgbClr val="666666"/>
                </a:solidFill>
                <a:latin typeface="DejaVu Sans"/>
                <a:ea typeface="DejaVu Sans"/>
              </a:rPr>
              <a:t> Hand</a:t>
            </a:r>
            <a:endParaRPr b="0" lang="en-US" sz="2200" spc="-1" strike="noStrike">
              <a:latin typeface="Arial"/>
            </a:endParaRPr>
          </a:p>
        </p:txBody>
      </p:sp>
      <p:pic>
        <p:nvPicPr>
          <p:cNvPr id="468" name="" descr=""/>
          <p:cNvPicPr/>
          <p:nvPr/>
        </p:nvPicPr>
        <p:blipFill>
          <a:blip r:embed="rId1"/>
          <a:stretch/>
        </p:blipFill>
        <p:spPr>
          <a:xfrm>
            <a:off x="91440" y="2651760"/>
            <a:ext cx="4388760" cy="2925000"/>
          </a:xfrm>
          <a:prstGeom prst="rect">
            <a:avLst/>
          </a:prstGeom>
          <a:ln>
            <a:noFill/>
          </a:ln>
        </p:spPr>
      </p:pic>
      <p:sp>
        <p:nvSpPr>
          <p:cNvPr id="469" name="CustomShape 3"/>
          <p:cNvSpPr/>
          <p:nvPr/>
        </p:nvSpPr>
        <p:spPr>
          <a:xfrm>
            <a:off x="274320" y="6217920"/>
            <a:ext cx="10522800" cy="501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en-US" sz="900" spc="-1" strike="noStrike">
                <a:solidFill>
                  <a:srgbClr val="a6a6a6"/>
                </a:solidFill>
                <a:latin typeface="Roboto"/>
                <a:ea typeface="Roboto"/>
              </a:rPr>
              <a:t>1. RaMa2016 – https://upload.wikimedia.org/wikipedia/commons/1/17/Repair_Caf%C3%A9_Trier_Reparatur.jpg – </a:t>
            </a:r>
            <a:r>
              <a:rPr b="0" lang="en-US" sz="900" spc="-1" strike="noStrike" u="sng">
                <a:solidFill>
                  <a:srgbClr val="0000ff"/>
                </a:solidFill>
                <a:uFillTx/>
                <a:latin typeface="Roboto"/>
                <a:ea typeface="Roboto"/>
                <a:hlinkClick r:id="rId2"/>
              </a:rPr>
              <a:t>CC BY-SA 4.0</a:t>
            </a:r>
            <a:endParaRPr b="0" lang="en-US" sz="9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900" spc="-1" strike="noStrike">
                <a:solidFill>
                  <a:srgbClr val="a6a6a6"/>
                </a:solidFill>
                <a:latin typeface="Roboto"/>
                <a:ea typeface="Roboto"/>
              </a:rPr>
              <a:t>2. Ibrahim Husain Meraj – https://upload.wikimedia.org/wikipedia/commons/9/96/Various_tools_for_cycle_repair_01.jpg – </a:t>
            </a:r>
            <a:r>
              <a:rPr b="0" lang="en-US" sz="900" spc="-1" strike="noStrike" u="sng">
                <a:solidFill>
                  <a:srgbClr val="0000ff"/>
                </a:solidFill>
                <a:uFillTx/>
                <a:latin typeface="Roboto"/>
                <a:ea typeface="Roboto"/>
                <a:hlinkClick r:id="rId3"/>
              </a:rPr>
              <a:t>CC BY-SA 4.0</a:t>
            </a:r>
            <a:endParaRPr b="0" lang="en-US" sz="9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900" spc="-1" strike="noStrike">
                <a:solidFill>
                  <a:srgbClr val="a6a6a6"/>
                </a:solidFill>
                <a:latin typeface="Roboto"/>
                <a:ea typeface="Roboto"/>
              </a:rPr>
              <a:t>3. Janne Hellsten – https://upload.wikimedia.org/wikipedia/commons/e/e3/Brand_new_second_hand.jpg – </a:t>
            </a:r>
            <a:r>
              <a:rPr b="0" lang="en-US" sz="900" spc="-1" strike="noStrike" u="sng">
                <a:solidFill>
                  <a:srgbClr val="0000ff"/>
                </a:solidFill>
                <a:uFillTx/>
                <a:latin typeface="Roboto"/>
                <a:ea typeface="Roboto"/>
                <a:hlinkClick r:id="rId4"/>
              </a:rPr>
              <a:t>CC BY 2.0</a:t>
            </a:r>
            <a:endParaRPr b="0" lang="en-US" sz="900" spc="-1" strike="noStrike">
              <a:latin typeface="Arial"/>
            </a:endParaRPr>
          </a:p>
        </p:txBody>
      </p:sp>
      <p:pic>
        <p:nvPicPr>
          <p:cNvPr id="470" name="" descr=""/>
          <p:cNvPicPr/>
          <p:nvPr/>
        </p:nvPicPr>
        <p:blipFill>
          <a:blip r:embed="rId5"/>
          <a:stretch/>
        </p:blipFill>
        <p:spPr>
          <a:xfrm>
            <a:off x="4572000" y="1647360"/>
            <a:ext cx="3533400" cy="264996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" name="CustomShape 1"/>
          <p:cNvSpPr/>
          <p:nvPr/>
        </p:nvSpPr>
        <p:spPr>
          <a:xfrm>
            <a:off x="335520" y="764640"/>
            <a:ext cx="10737720" cy="4885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Act Now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472" name="CustomShape 2"/>
          <p:cNvSpPr/>
          <p:nvPr/>
        </p:nvSpPr>
        <p:spPr>
          <a:xfrm>
            <a:off x="432720" y="1148040"/>
            <a:ext cx="10346760" cy="487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</a:pPr>
            <a:r>
              <a:rPr b="1" lang="en-US" sz="2200" spc="-1" strike="noStrike">
                <a:solidFill>
                  <a:srgbClr val="666666"/>
                </a:solidFill>
                <a:latin typeface="DejaVu Sans"/>
                <a:ea typeface="DejaVu Sans"/>
              </a:rPr>
              <a:t>Minimize Your Footprint – Repair Cafe / Sharing / 2</a:t>
            </a:r>
            <a:r>
              <a:rPr b="1" lang="en-US" sz="2200" spc="-1" strike="noStrike" baseline="14000000">
                <a:solidFill>
                  <a:srgbClr val="666666"/>
                </a:solidFill>
                <a:latin typeface="DejaVu Sans"/>
                <a:ea typeface="DejaVu Sans"/>
              </a:rPr>
              <a:t>nd</a:t>
            </a:r>
            <a:r>
              <a:rPr b="1" lang="en-US" sz="2200" spc="-1" strike="noStrike">
                <a:solidFill>
                  <a:srgbClr val="666666"/>
                </a:solidFill>
                <a:latin typeface="DejaVu Sans"/>
                <a:ea typeface="DejaVu Sans"/>
              </a:rPr>
              <a:t> Hand</a:t>
            </a:r>
            <a:endParaRPr b="0" lang="en-US" sz="2200" spc="-1" strike="noStrike">
              <a:latin typeface="Arial"/>
            </a:endParaRPr>
          </a:p>
        </p:txBody>
      </p:sp>
      <p:pic>
        <p:nvPicPr>
          <p:cNvPr id="473" name="" descr=""/>
          <p:cNvPicPr/>
          <p:nvPr/>
        </p:nvPicPr>
        <p:blipFill>
          <a:blip r:embed="rId1"/>
          <a:stretch/>
        </p:blipFill>
        <p:spPr>
          <a:xfrm>
            <a:off x="91440" y="2651760"/>
            <a:ext cx="4388760" cy="2925000"/>
          </a:xfrm>
          <a:prstGeom prst="rect">
            <a:avLst/>
          </a:prstGeom>
          <a:ln>
            <a:noFill/>
          </a:ln>
        </p:spPr>
      </p:pic>
      <p:sp>
        <p:nvSpPr>
          <p:cNvPr id="474" name="CustomShape 3"/>
          <p:cNvSpPr/>
          <p:nvPr/>
        </p:nvSpPr>
        <p:spPr>
          <a:xfrm>
            <a:off x="274320" y="6217920"/>
            <a:ext cx="10522800" cy="501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en-US" sz="900" spc="-1" strike="noStrike">
                <a:solidFill>
                  <a:srgbClr val="a6a6a6"/>
                </a:solidFill>
                <a:latin typeface="Roboto"/>
                <a:ea typeface="Roboto"/>
              </a:rPr>
              <a:t>1. RaMa2016 – https://upload.wikimedia.org/wikipedia/commons/1/17/Repair_Caf%C3%A9_Trier_Reparatur.jpg – </a:t>
            </a:r>
            <a:r>
              <a:rPr b="0" lang="en-US" sz="900" spc="-1" strike="noStrike" u="sng">
                <a:solidFill>
                  <a:srgbClr val="0000ff"/>
                </a:solidFill>
                <a:uFillTx/>
                <a:latin typeface="Roboto"/>
                <a:ea typeface="Roboto"/>
                <a:hlinkClick r:id="rId2"/>
              </a:rPr>
              <a:t>CC BY-SA 4.0</a:t>
            </a:r>
            <a:endParaRPr b="0" lang="en-US" sz="9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900" spc="-1" strike="noStrike">
                <a:solidFill>
                  <a:srgbClr val="a6a6a6"/>
                </a:solidFill>
                <a:latin typeface="Roboto"/>
                <a:ea typeface="Roboto"/>
              </a:rPr>
              <a:t>2. Ibrahim Husain Meraj – https://upload.wikimedia.org/wikipedia/commons/9/96/Various_tools_for_cycle_repair_01.jpg – </a:t>
            </a:r>
            <a:r>
              <a:rPr b="0" lang="en-US" sz="900" spc="-1" strike="noStrike" u="sng">
                <a:solidFill>
                  <a:srgbClr val="0000ff"/>
                </a:solidFill>
                <a:uFillTx/>
                <a:latin typeface="Roboto"/>
                <a:ea typeface="Roboto"/>
                <a:hlinkClick r:id="rId3"/>
              </a:rPr>
              <a:t>CC BY-SA 4.0</a:t>
            </a:r>
            <a:endParaRPr b="0" lang="en-US" sz="9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900" spc="-1" strike="noStrike">
                <a:solidFill>
                  <a:srgbClr val="a6a6a6"/>
                </a:solidFill>
                <a:latin typeface="Roboto"/>
                <a:ea typeface="Roboto"/>
              </a:rPr>
              <a:t>3. Janne Hellsten – https://upload.wikimedia.org/wikipedia/commons/e/e3/Brand_new_second_hand.jpg – </a:t>
            </a:r>
            <a:r>
              <a:rPr b="0" lang="en-US" sz="900" spc="-1" strike="noStrike" u="sng">
                <a:solidFill>
                  <a:srgbClr val="0000ff"/>
                </a:solidFill>
                <a:uFillTx/>
                <a:latin typeface="Roboto"/>
                <a:ea typeface="Roboto"/>
                <a:hlinkClick r:id="rId4"/>
              </a:rPr>
              <a:t>CC BY 2.0</a:t>
            </a:r>
            <a:endParaRPr b="0" lang="en-US" sz="900" spc="-1" strike="noStrike">
              <a:latin typeface="Arial"/>
            </a:endParaRPr>
          </a:p>
        </p:txBody>
      </p:sp>
      <p:pic>
        <p:nvPicPr>
          <p:cNvPr id="475" name="" descr=""/>
          <p:cNvPicPr/>
          <p:nvPr/>
        </p:nvPicPr>
        <p:blipFill>
          <a:blip r:embed="rId5"/>
          <a:stretch/>
        </p:blipFill>
        <p:spPr>
          <a:xfrm>
            <a:off x="4572000" y="1647360"/>
            <a:ext cx="3533400" cy="2649960"/>
          </a:xfrm>
          <a:prstGeom prst="rect">
            <a:avLst/>
          </a:prstGeom>
          <a:ln>
            <a:noFill/>
          </a:ln>
        </p:spPr>
      </p:pic>
      <p:pic>
        <p:nvPicPr>
          <p:cNvPr id="476" name="" descr=""/>
          <p:cNvPicPr/>
          <p:nvPr/>
        </p:nvPicPr>
        <p:blipFill>
          <a:blip r:embed="rId6"/>
          <a:stretch/>
        </p:blipFill>
        <p:spPr>
          <a:xfrm>
            <a:off x="7589520" y="3931920"/>
            <a:ext cx="3748680" cy="281088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7" name="CustomShape 1"/>
          <p:cNvSpPr/>
          <p:nvPr/>
        </p:nvSpPr>
        <p:spPr>
          <a:xfrm>
            <a:off x="335520" y="764640"/>
            <a:ext cx="10731960" cy="4827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Act Now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478" name="CustomShape 2"/>
          <p:cNvSpPr/>
          <p:nvPr/>
        </p:nvSpPr>
        <p:spPr>
          <a:xfrm>
            <a:off x="432720" y="1148040"/>
            <a:ext cx="10337400" cy="4780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</a:pPr>
            <a:r>
              <a:rPr b="1" lang="en-US" sz="2200" spc="-1" strike="noStrike">
                <a:solidFill>
                  <a:srgbClr val="666666"/>
                </a:solidFill>
                <a:latin typeface="DejaVu Sans"/>
                <a:ea typeface="DejaVu Sans"/>
              </a:rPr>
              <a:t>Climate-Resilient Food Production</a:t>
            </a:r>
            <a:endParaRPr b="0" lang="en-US" sz="2200" spc="-1" strike="noStrike">
              <a:latin typeface="Arial"/>
            </a:endParaRPr>
          </a:p>
        </p:txBody>
      </p:sp>
      <p:sp>
        <p:nvSpPr>
          <p:cNvPr id="479" name="CustomShape 3"/>
          <p:cNvSpPr/>
          <p:nvPr/>
        </p:nvSpPr>
        <p:spPr>
          <a:xfrm>
            <a:off x="335520" y="1268280"/>
            <a:ext cx="10731960" cy="50194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  <a:p>
            <a:pPr marL="216000" indent="-2138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Font typeface="OpenSymbol"/>
              <a:buChar char="▪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Agroforestry → Trees/shrubs are grown around or among crops or pastureland (</a:t>
            </a:r>
            <a:r>
              <a:rPr b="0" lang="en-US" sz="1800" spc="-1" strike="noStrike" u="sng">
                <a:solidFill>
                  <a:srgbClr val="0000ff"/>
                </a:solidFill>
                <a:uFillTx/>
                <a:latin typeface="DejaVu Sans"/>
                <a:ea typeface="DejaVu Sans"/>
                <a:hlinkClick r:id="rId1"/>
              </a:rPr>
              <a:t>Link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)</a:t>
            </a:r>
            <a:endParaRPr b="0" lang="en-US" sz="1800" spc="-1" strike="noStrike">
              <a:latin typeface="Arial"/>
            </a:endParaRPr>
          </a:p>
          <a:p>
            <a:pPr marL="216000" indent="-2138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Font typeface="OpenSymbol"/>
              <a:buChar char="▪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Permaculture → Growth of an agricultural ecosystem in a self-sufficient and sustainable way (</a:t>
            </a:r>
            <a:r>
              <a:rPr b="0" lang="en-US" sz="1800" spc="-1" strike="noStrike" u="sng">
                <a:solidFill>
                  <a:srgbClr val="0000ff"/>
                </a:solidFill>
                <a:uFillTx/>
                <a:latin typeface="DejaVu Sans"/>
                <a:ea typeface="DejaVu Sans"/>
                <a:hlinkClick r:id="rId2"/>
              </a:rPr>
              <a:t>Link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) </a:t>
            </a:r>
            <a:endParaRPr b="0" lang="en-US" sz="1800" spc="-1" strike="noStrike">
              <a:latin typeface="Arial"/>
            </a:endParaRPr>
          </a:p>
          <a:p>
            <a:pPr marL="216000" indent="-2138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Font typeface="OpenSymbol"/>
              <a:buChar char="▪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Silvopasture → Trees, forage and domesticated animals in a mutually beneficial way</a:t>
            </a:r>
            <a:endParaRPr b="0" lang="en-US" sz="1800" spc="-1" strike="noStrike">
              <a:latin typeface="Arial"/>
            </a:endParaRPr>
          </a:p>
          <a:p>
            <a:pPr marL="216000" indent="-2138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Font typeface="OpenSymbol"/>
              <a:buChar char="▪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Etc.  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360"/>
              </a:spcBef>
            </a:pP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0" name="" descr=""/>
          <p:cNvPicPr/>
          <p:nvPr/>
        </p:nvPicPr>
        <p:blipFill>
          <a:blip r:embed="rId1"/>
          <a:stretch/>
        </p:blipFill>
        <p:spPr>
          <a:xfrm>
            <a:off x="2682000" y="1645920"/>
            <a:ext cx="6461280" cy="4845600"/>
          </a:xfrm>
          <a:prstGeom prst="rect">
            <a:avLst/>
          </a:prstGeom>
          <a:ln>
            <a:noFill/>
          </a:ln>
        </p:spPr>
      </p:pic>
      <p:sp>
        <p:nvSpPr>
          <p:cNvPr id="481" name="CustomShape 1"/>
          <p:cNvSpPr/>
          <p:nvPr/>
        </p:nvSpPr>
        <p:spPr>
          <a:xfrm>
            <a:off x="274320" y="6492240"/>
            <a:ext cx="10522800" cy="226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en-US" sz="900" spc="-1" strike="noStrike">
                <a:solidFill>
                  <a:srgbClr val="a6a6a6"/>
                </a:solidFill>
                <a:latin typeface="Roboto"/>
                <a:ea typeface="Roboto"/>
              </a:rPr>
              <a:t>Benjamin Leiding – </a:t>
            </a:r>
            <a:r>
              <a:rPr b="0" lang="en-US" sz="900" spc="-1" strike="noStrike" u="sng">
                <a:solidFill>
                  <a:srgbClr val="0000ff"/>
                </a:solidFill>
                <a:uFillTx/>
                <a:latin typeface="Roboto"/>
                <a:ea typeface="Roboto"/>
                <a:hlinkClick r:id="rId2"/>
              </a:rPr>
              <a:t>CC BY-SA 4.0</a:t>
            </a:r>
            <a:r>
              <a:rPr b="0" lang="en-US" sz="900" spc="-1" strike="noStrike">
                <a:solidFill>
                  <a:srgbClr val="a6a6a6"/>
                </a:solidFill>
                <a:latin typeface="Roboto"/>
                <a:ea typeface="Roboto"/>
              </a:rPr>
              <a:t>. </a:t>
            </a:r>
            <a:endParaRPr b="0" lang="en-US" sz="900" spc="-1" strike="noStrike">
              <a:latin typeface="Arial"/>
            </a:endParaRPr>
          </a:p>
        </p:txBody>
      </p:sp>
      <p:sp>
        <p:nvSpPr>
          <p:cNvPr id="482" name="CustomShape 2"/>
          <p:cNvSpPr/>
          <p:nvPr/>
        </p:nvSpPr>
        <p:spPr>
          <a:xfrm>
            <a:off x="335520" y="764640"/>
            <a:ext cx="10731960" cy="4827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Act Now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483" name="CustomShape 3"/>
          <p:cNvSpPr/>
          <p:nvPr/>
        </p:nvSpPr>
        <p:spPr>
          <a:xfrm>
            <a:off x="432720" y="1148040"/>
            <a:ext cx="10337400" cy="4780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</a:pPr>
            <a:r>
              <a:rPr b="1" lang="en-US" sz="2200" spc="-1" strike="noStrike">
                <a:solidFill>
                  <a:srgbClr val="666666"/>
                </a:solidFill>
                <a:latin typeface="DejaVu Sans"/>
                <a:ea typeface="DejaVu Sans"/>
              </a:rPr>
              <a:t>Climate-Resilient Food Production – Garden Plot (“Kleingarten”)</a:t>
            </a:r>
            <a:endParaRPr b="0" lang="en-US" sz="22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4" name="CustomShape 1"/>
          <p:cNvSpPr/>
          <p:nvPr/>
        </p:nvSpPr>
        <p:spPr>
          <a:xfrm>
            <a:off x="274320" y="6217920"/>
            <a:ext cx="10522800" cy="501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en-US" sz="900" spc="-1" strike="noStrike">
                <a:solidFill>
                  <a:srgbClr val="a6a6a6"/>
                </a:solidFill>
                <a:latin typeface="Roboto"/>
                <a:ea typeface="Roboto"/>
              </a:rPr>
              <a:t>1. Neitram – https://upload.wikimedia.org/wikipedia/commons/7/71/Urban-Gardening-Demonstrationsgarten_der_Hochschule_Augsburg_01.jpg – </a:t>
            </a:r>
            <a:r>
              <a:rPr b="0" lang="en-US" sz="900" spc="-1" strike="noStrike" u="sng">
                <a:solidFill>
                  <a:srgbClr val="0000ff"/>
                </a:solidFill>
                <a:uFillTx/>
                <a:latin typeface="Roboto"/>
                <a:ea typeface="Roboto"/>
                <a:hlinkClick r:id="rId1"/>
              </a:rPr>
              <a:t>CC BY-SA 4.0</a:t>
            </a:r>
            <a:endParaRPr b="0" lang="en-US" sz="9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900" spc="-1" strike="noStrike">
                <a:solidFill>
                  <a:srgbClr val="a6a6a6"/>
                </a:solidFill>
                <a:latin typeface="Roboto"/>
                <a:ea typeface="Roboto"/>
              </a:rPr>
              <a:t>2. Bad Alley – https://www.flickr.com/photos/badalley/3727226471 – </a:t>
            </a:r>
            <a:r>
              <a:rPr b="0" lang="en-US" sz="900" spc="-1" strike="noStrike" u="sng">
                <a:solidFill>
                  <a:srgbClr val="0000ff"/>
                </a:solidFill>
                <a:uFillTx/>
                <a:latin typeface="Roboto"/>
                <a:ea typeface="Roboto"/>
                <a:hlinkClick r:id="rId2"/>
              </a:rPr>
              <a:t>CC BY-NC-SA 2.0</a:t>
            </a:r>
            <a:endParaRPr b="0" lang="en-US" sz="9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900" spc="-1" strike="noStrike">
                <a:solidFill>
                  <a:srgbClr val="a6a6a6"/>
                </a:solidFill>
                <a:latin typeface="Roboto"/>
                <a:ea typeface="Roboto"/>
              </a:rPr>
              <a:t>3. Ecoscapes – https://upload.wikimedia.org/wikipedia/commons/9/9d/Condominium_balcony_container_gardening_at_night.jpg – </a:t>
            </a:r>
            <a:r>
              <a:rPr b="0" lang="en-US" sz="900" spc="-1" strike="noStrike" u="sng">
                <a:solidFill>
                  <a:srgbClr val="0000ff"/>
                </a:solidFill>
                <a:uFillTx/>
                <a:latin typeface="Roboto"/>
                <a:ea typeface="Roboto"/>
                <a:hlinkClick r:id="rId3"/>
              </a:rPr>
              <a:t>CC BY-SA 4.0</a:t>
            </a:r>
            <a:endParaRPr b="0" lang="en-US" sz="900" spc="-1" strike="noStrike">
              <a:latin typeface="Arial"/>
            </a:endParaRPr>
          </a:p>
        </p:txBody>
      </p:sp>
      <p:sp>
        <p:nvSpPr>
          <p:cNvPr id="485" name="CustomShape 2"/>
          <p:cNvSpPr/>
          <p:nvPr/>
        </p:nvSpPr>
        <p:spPr>
          <a:xfrm>
            <a:off x="335520" y="764640"/>
            <a:ext cx="10731960" cy="4827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Act Now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486" name="CustomShape 3"/>
          <p:cNvSpPr/>
          <p:nvPr/>
        </p:nvSpPr>
        <p:spPr>
          <a:xfrm>
            <a:off x="432720" y="1148040"/>
            <a:ext cx="10337400" cy="4780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</a:pPr>
            <a:r>
              <a:rPr b="1" lang="en-US" sz="2200" spc="-1" strike="noStrike">
                <a:solidFill>
                  <a:srgbClr val="666666"/>
                </a:solidFill>
                <a:latin typeface="DejaVu Sans"/>
                <a:ea typeface="DejaVu Sans"/>
              </a:rPr>
              <a:t>Climate-Resilient Food Production – Urban/Balcony Gardening</a:t>
            </a:r>
            <a:endParaRPr b="0" lang="en-US" sz="2200" spc="-1" strike="noStrike">
              <a:latin typeface="Arial"/>
            </a:endParaRPr>
          </a:p>
        </p:txBody>
      </p:sp>
      <p:pic>
        <p:nvPicPr>
          <p:cNvPr id="487" name="" descr=""/>
          <p:cNvPicPr/>
          <p:nvPr/>
        </p:nvPicPr>
        <p:blipFill>
          <a:blip r:embed="rId4"/>
          <a:stretch/>
        </p:blipFill>
        <p:spPr>
          <a:xfrm>
            <a:off x="432720" y="2468880"/>
            <a:ext cx="3722400" cy="2791800"/>
          </a:xfrm>
          <a:prstGeom prst="rect">
            <a:avLst/>
          </a:prstGeom>
          <a:ln>
            <a:noFill/>
          </a:ln>
        </p:spPr>
      </p:pic>
      <p:pic>
        <p:nvPicPr>
          <p:cNvPr id="488" name="" descr=""/>
          <p:cNvPicPr/>
          <p:nvPr/>
        </p:nvPicPr>
        <p:blipFill>
          <a:blip r:embed="rId5"/>
          <a:stretch/>
        </p:blipFill>
        <p:spPr>
          <a:xfrm>
            <a:off x="4494960" y="2103120"/>
            <a:ext cx="2636640" cy="3516120"/>
          </a:xfrm>
          <a:prstGeom prst="rect">
            <a:avLst/>
          </a:prstGeom>
          <a:ln>
            <a:noFill/>
          </a:ln>
        </p:spPr>
      </p:pic>
      <p:pic>
        <p:nvPicPr>
          <p:cNvPr id="489" name="" descr=""/>
          <p:cNvPicPr/>
          <p:nvPr/>
        </p:nvPicPr>
        <p:blipFill>
          <a:blip r:embed="rId6"/>
          <a:stretch/>
        </p:blipFill>
        <p:spPr>
          <a:xfrm>
            <a:off x="7772040" y="1645920"/>
            <a:ext cx="2925720" cy="439020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0" name="CustomShape 1"/>
          <p:cNvSpPr/>
          <p:nvPr/>
        </p:nvSpPr>
        <p:spPr>
          <a:xfrm>
            <a:off x="335520" y="1268640"/>
            <a:ext cx="10736280" cy="5023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marL="195120" indent="-17892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Short history of actions on climate change</a:t>
            </a:r>
            <a:endParaRPr b="0" lang="en-US" sz="1800" spc="-1" strike="noStrike">
              <a:latin typeface="Arial"/>
            </a:endParaRPr>
          </a:p>
          <a:p>
            <a:pPr lvl="1" marL="432000" indent="-21312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Geneva, Kyoto, Copenhagen, Paris, Glasgow, etc.</a:t>
            </a:r>
            <a:endParaRPr b="0" lang="en-US" sz="1800" spc="-1" strike="noStrike">
              <a:latin typeface="Arial"/>
            </a:endParaRPr>
          </a:p>
          <a:p>
            <a:pPr lvl="1" marL="432000" indent="-21312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Problem </a:t>
            </a:r>
            <a:endParaRPr b="0" lang="en-US" sz="1800" spc="-1" strike="noStrike">
              <a:latin typeface="Arial"/>
            </a:endParaRPr>
          </a:p>
          <a:p>
            <a:pPr lvl="2" marL="648000" indent="-21312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padmaa"/>
              <a:buChar char="─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→ 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A lot of bla bla </a:t>
            </a:r>
            <a:endParaRPr b="0" lang="en-US" sz="1800" spc="-1" strike="noStrike">
              <a:latin typeface="Arial"/>
            </a:endParaRPr>
          </a:p>
          <a:p>
            <a:pPr lvl="2" marL="648000" indent="-21312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padmaa"/>
              <a:buChar char="─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→ 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Lack of progress </a:t>
            </a:r>
            <a:endParaRPr b="0" lang="en-US" sz="1800" spc="-1" strike="noStrike">
              <a:latin typeface="Arial"/>
            </a:endParaRPr>
          </a:p>
          <a:p>
            <a:pPr lvl="2" marL="648000" indent="-21312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padmaa"/>
              <a:buChar char="─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→ 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Policies favor business as usual instead of acting in accordance with science because they are afraid to make unpopular decisions</a:t>
            </a:r>
            <a:endParaRPr b="0" lang="en-US" sz="1800" spc="-1" strike="noStrike">
              <a:latin typeface="Arial"/>
            </a:endParaRPr>
          </a:p>
          <a:p>
            <a:pPr marL="195120" indent="-17892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Wingdings" charset="2"/>
              <a:buChar char=""/>
            </a:pPr>
            <a:r>
              <a:rPr b="1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Individual activism as a response / counter movement to inactive governments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 who ignore  urgent issues (i.e., the three key challenges of the 21</a:t>
            </a:r>
            <a:r>
              <a:rPr b="0" lang="en-US" sz="1800" spc="-1" strike="noStrike" baseline="14000000">
                <a:solidFill>
                  <a:srgbClr val="000000"/>
                </a:solidFill>
                <a:latin typeface="DejaVu Sans"/>
                <a:ea typeface="DejaVu Sans"/>
              </a:rPr>
              <a:t>st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 century)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491" name="CustomShape 2"/>
          <p:cNvSpPr/>
          <p:nvPr/>
        </p:nvSpPr>
        <p:spPr>
          <a:xfrm>
            <a:off x="428400" y="1148040"/>
            <a:ext cx="10351800" cy="4924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</a:pPr>
            <a:r>
              <a:rPr b="1" lang="en-US" sz="2200" spc="-1" strike="noStrike">
                <a:solidFill>
                  <a:srgbClr val="666666"/>
                </a:solidFill>
                <a:latin typeface="DejaVu Sans"/>
                <a:ea typeface="DejaVu Sans"/>
              </a:rPr>
              <a:t>Activism – Fridays for Future / Extinction Rebellion / Etc. </a:t>
            </a:r>
            <a:endParaRPr b="0" lang="en-US" sz="2200" spc="-1" strike="noStrike">
              <a:latin typeface="Arial"/>
            </a:endParaRPr>
          </a:p>
        </p:txBody>
      </p:sp>
      <p:sp>
        <p:nvSpPr>
          <p:cNvPr id="492" name="CustomShape 3"/>
          <p:cNvSpPr/>
          <p:nvPr/>
        </p:nvSpPr>
        <p:spPr>
          <a:xfrm>
            <a:off x="335520" y="764640"/>
            <a:ext cx="10736280" cy="4870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Act Now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3" name="CustomShape 1"/>
          <p:cNvSpPr/>
          <p:nvPr/>
        </p:nvSpPr>
        <p:spPr>
          <a:xfrm>
            <a:off x="335520" y="1268640"/>
            <a:ext cx="10736280" cy="5023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spcBef>
                <a:spcPts val="360"/>
              </a:spcBef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“</a:t>
            </a:r>
            <a:r>
              <a:rPr b="0" i="1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Climate activists are sometimes depicted as dangerous radicals, but the truly dangerous radicals are the countries that are increasing the production of fossil fuels.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”  </a:t>
            </a:r>
            <a:endParaRPr b="0" lang="en-US" sz="1800" spc="-1" strike="noStrike">
              <a:latin typeface="Arial"/>
            </a:endParaRPr>
          </a:p>
          <a:p>
            <a:pPr algn="ctr">
              <a:lnSpc>
                <a:spcPct val="100000"/>
              </a:lnSpc>
              <a:spcBef>
                <a:spcPts val="360"/>
              </a:spcBef>
            </a:pPr>
            <a:r>
              <a:rPr b="1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United Nations Secretary General Antonio Guterres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494" name="CustomShape 2"/>
          <p:cNvSpPr/>
          <p:nvPr/>
        </p:nvSpPr>
        <p:spPr>
          <a:xfrm>
            <a:off x="361080" y="3223800"/>
            <a:ext cx="10785240" cy="1162800"/>
          </a:xfrm>
          <a:prstGeom prst="roundRect">
            <a:avLst>
              <a:gd name="adj" fmla="val 16667"/>
            </a:avLst>
          </a:prstGeom>
          <a:noFill/>
          <a:ln>
            <a:solidFill>
              <a:srgbClr val="008c4f"/>
            </a:solidFill>
            <a:round/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/>
        </p:style>
      </p:sp>
      <p:sp>
        <p:nvSpPr>
          <p:cNvPr id="495" name="CustomShape 3"/>
          <p:cNvSpPr/>
          <p:nvPr/>
        </p:nvSpPr>
        <p:spPr>
          <a:xfrm>
            <a:off x="428400" y="1148040"/>
            <a:ext cx="10351800" cy="4924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</a:pPr>
            <a:r>
              <a:rPr b="1" lang="en-US" sz="2200" spc="-1" strike="noStrike">
                <a:solidFill>
                  <a:srgbClr val="666666"/>
                </a:solidFill>
                <a:latin typeface="DejaVu Sans"/>
                <a:ea typeface="DejaVu Sans"/>
              </a:rPr>
              <a:t>Activism – Fridays for Future / Extinction Rebellion / Etc. </a:t>
            </a:r>
            <a:endParaRPr b="0" lang="en-US" sz="2200" spc="-1" strike="noStrike">
              <a:latin typeface="Arial"/>
            </a:endParaRPr>
          </a:p>
        </p:txBody>
      </p:sp>
      <p:sp>
        <p:nvSpPr>
          <p:cNvPr id="496" name="CustomShape 4"/>
          <p:cNvSpPr/>
          <p:nvPr/>
        </p:nvSpPr>
        <p:spPr>
          <a:xfrm>
            <a:off x="335520" y="764640"/>
            <a:ext cx="10736280" cy="4870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Act Now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7" name="CustomShape 1"/>
          <p:cNvSpPr/>
          <p:nvPr/>
        </p:nvSpPr>
        <p:spPr>
          <a:xfrm>
            <a:off x="335520" y="764640"/>
            <a:ext cx="10736280" cy="4870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Act Now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498" name="CustomShape 2"/>
          <p:cNvSpPr/>
          <p:nvPr/>
        </p:nvSpPr>
        <p:spPr>
          <a:xfrm>
            <a:off x="428400" y="1148040"/>
            <a:ext cx="10351800" cy="4924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</a:pPr>
            <a:r>
              <a:rPr b="1" lang="en-US" sz="2200" spc="-1" strike="noStrike">
                <a:solidFill>
                  <a:srgbClr val="666666"/>
                </a:solidFill>
                <a:latin typeface="DejaVu Sans"/>
                <a:ea typeface="DejaVu Sans"/>
              </a:rPr>
              <a:t>Activism – Fridays for Future / Extinction Rebellion / Etc. </a:t>
            </a:r>
            <a:endParaRPr b="0" lang="en-US" sz="2200" spc="-1" strike="noStrike">
              <a:latin typeface="Arial"/>
            </a:endParaRPr>
          </a:p>
        </p:txBody>
      </p:sp>
      <p:pic>
        <p:nvPicPr>
          <p:cNvPr id="499" name="" descr=""/>
          <p:cNvPicPr/>
          <p:nvPr/>
        </p:nvPicPr>
        <p:blipFill>
          <a:blip r:embed="rId1"/>
          <a:stretch/>
        </p:blipFill>
        <p:spPr>
          <a:xfrm>
            <a:off x="2169720" y="1737360"/>
            <a:ext cx="6240600" cy="4639680"/>
          </a:xfrm>
          <a:prstGeom prst="rect">
            <a:avLst/>
          </a:prstGeom>
          <a:ln>
            <a:noFill/>
          </a:ln>
        </p:spPr>
      </p:pic>
      <p:sp>
        <p:nvSpPr>
          <p:cNvPr id="500" name="CustomShape 3"/>
          <p:cNvSpPr/>
          <p:nvPr/>
        </p:nvSpPr>
        <p:spPr>
          <a:xfrm>
            <a:off x="270000" y="6447600"/>
            <a:ext cx="10883520" cy="226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en-US" sz="900" spc="-1" strike="noStrike">
                <a:solidFill>
                  <a:srgbClr val="a6a6a6"/>
                </a:solidFill>
                <a:latin typeface="Roboto"/>
                <a:ea typeface="Roboto"/>
              </a:rPr>
              <a:t>Frankie Fouganthin (2019) – https://commons.wikimedia.org/wiki/File:Greta_Thunberg_in_School_strike_for_the_climate.jpg – </a:t>
            </a:r>
            <a:r>
              <a:rPr b="0" lang="en-US" sz="900" spc="-1" strike="noStrike" u="sng">
                <a:solidFill>
                  <a:srgbClr val="0000ff"/>
                </a:solidFill>
                <a:uFillTx/>
                <a:latin typeface="Roboto"/>
                <a:ea typeface="Roboto"/>
                <a:hlinkClick r:id="rId2"/>
              </a:rPr>
              <a:t>CC BY-SA 4.0</a:t>
            </a:r>
            <a:r>
              <a:rPr b="0" lang="en-US" sz="900" spc="-1" strike="noStrike">
                <a:solidFill>
                  <a:srgbClr val="a6a6a6"/>
                </a:solidFill>
                <a:latin typeface="Roboto"/>
                <a:ea typeface="Roboto"/>
              </a:rPr>
              <a:t>.</a:t>
            </a:r>
            <a:endParaRPr b="0" lang="en-US" sz="9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" name="CustomShape 1"/>
          <p:cNvSpPr/>
          <p:nvPr/>
        </p:nvSpPr>
        <p:spPr>
          <a:xfrm>
            <a:off x="335520" y="764640"/>
            <a:ext cx="10741680" cy="4924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Act Now</a:t>
            </a:r>
            <a:endParaRPr b="0" lang="en-US" sz="2400" spc="-1" strike="noStrike">
              <a:latin typeface="Arial"/>
            </a:endParaRPr>
          </a:p>
        </p:txBody>
      </p:sp>
      <p:pic>
        <p:nvPicPr>
          <p:cNvPr id="502" name="" descr=""/>
          <p:cNvPicPr/>
          <p:nvPr/>
        </p:nvPicPr>
        <p:blipFill>
          <a:blip r:embed="rId1"/>
          <a:stretch/>
        </p:blipFill>
        <p:spPr>
          <a:xfrm>
            <a:off x="711720" y="1645920"/>
            <a:ext cx="4311000" cy="4681080"/>
          </a:xfrm>
          <a:prstGeom prst="rect">
            <a:avLst/>
          </a:prstGeom>
          <a:ln>
            <a:noFill/>
          </a:ln>
        </p:spPr>
      </p:pic>
      <p:sp>
        <p:nvSpPr>
          <p:cNvPr id="503" name="CustomShape 2"/>
          <p:cNvSpPr/>
          <p:nvPr/>
        </p:nvSpPr>
        <p:spPr>
          <a:xfrm>
            <a:off x="263520" y="6411600"/>
            <a:ext cx="7774920" cy="226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en-US" sz="900" spc="-1" strike="noStrike">
                <a:solidFill>
                  <a:srgbClr val="a6a6a6"/>
                </a:solidFill>
                <a:latin typeface="Roboto"/>
                <a:ea typeface="Roboto"/>
              </a:rPr>
              <a:t>XR Strategiepapier 2022 – Pusteblumen und Hype. Bilder: Sebastian Höhn, Joe Pohl, Sandra Doneck, Alessandro Brönnimann</a:t>
            </a:r>
            <a:endParaRPr b="0" lang="en-US" sz="900" spc="-1" strike="noStrike">
              <a:latin typeface="Arial"/>
            </a:endParaRPr>
          </a:p>
        </p:txBody>
      </p:sp>
      <p:sp>
        <p:nvSpPr>
          <p:cNvPr id="504" name="CustomShape 3"/>
          <p:cNvSpPr/>
          <p:nvPr/>
        </p:nvSpPr>
        <p:spPr>
          <a:xfrm>
            <a:off x="6310800" y="1875960"/>
            <a:ext cx="3741120" cy="29181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i="1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“</a:t>
            </a:r>
            <a:r>
              <a:rPr b="0" i="1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I am afraid of losing my child to a resource war because of a climate collapse”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505" name="CustomShape 4"/>
          <p:cNvSpPr/>
          <p:nvPr/>
        </p:nvSpPr>
        <p:spPr>
          <a:xfrm>
            <a:off x="428400" y="1148040"/>
            <a:ext cx="10351800" cy="4924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</a:pPr>
            <a:r>
              <a:rPr b="1" lang="en-US" sz="2200" spc="-1" strike="noStrike">
                <a:solidFill>
                  <a:srgbClr val="666666"/>
                </a:solidFill>
                <a:latin typeface="DejaVu Sans"/>
                <a:ea typeface="DejaVu Sans"/>
              </a:rPr>
              <a:t>Activism – Fridays for Future / Extinction Rebellion / Etc. </a:t>
            </a:r>
            <a:endParaRPr b="0" lang="en-US" sz="22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6" name="CustomShape 1"/>
          <p:cNvSpPr/>
          <p:nvPr/>
        </p:nvSpPr>
        <p:spPr>
          <a:xfrm>
            <a:off x="335520" y="1268640"/>
            <a:ext cx="10736280" cy="5023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marL="195120" indent="-17892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Assumption → Capitalism = pyramid/ponzy scheme</a:t>
            </a:r>
            <a:endParaRPr b="0" lang="en-US" sz="1800" spc="-1" strike="noStrike">
              <a:latin typeface="Arial"/>
            </a:endParaRPr>
          </a:p>
          <a:p>
            <a:pPr marL="195120" indent="-17892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What are alternatives?</a:t>
            </a:r>
            <a:endParaRPr b="0" lang="en-US" sz="1800" spc="-1" strike="noStrike">
              <a:latin typeface="Arial"/>
            </a:endParaRPr>
          </a:p>
          <a:p>
            <a:pPr lvl="1" marL="432000" indent="-2156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Cooperatives</a:t>
            </a:r>
            <a:endParaRPr b="0" lang="en-US" sz="1800" spc="-1" strike="noStrike">
              <a:latin typeface="Arial"/>
            </a:endParaRPr>
          </a:p>
          <a:p>
            <a:pPr lvl="1" marL="432000" indent="-2156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gGmbH (non-profit company with limited liability under German law)</a:t>
            </a:r>
            <a:endParaRPr b="0" lang="en-US" sz="1800" spc="-1" strike="noStrike">
              <a:latin typeface="Arial"/>
            </a:endParaRPr>
          </a:p>
          <a:p>
            <a:pPr lvl="1" marL="432000" indent="-2156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Cooperative comunities</a:t>
            </a:r>
            <a:endParaRPr b="0" lang="en-US" sz="1800" spc="-1" strike="noStrike">
              <a:latin typeface="Arial"/>
            </a:endParaRPr>
          </a:p>
          <a:p>
            <a:pPr marL="195120" indent="-17892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Get a job that does not facilitate an unsustainable use of our planet, i.e., the three key challenges of the 21</a:t>
            </a:r>
            <a:r>
              <a:rPr b="0" lang="en-US" sz="1800" spc="-1" strike="noStrike" baseline="14000000">
                <a:solidFill>
                  <a:srgbClr val="000000"/>
                </a:solidFill>
                <a:latin typeface="DejaVu Sans"/>
                <a:ea typeface="DejaVu Sans"/>
              </a:rPr>
              <a:t>st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 century</a:t>
            </a:r>
            <a:endParaRPr b="0" lang="en-US" sz="1800" spc="-1" strike="noStrike">
              <a:latin typeface="Arial"/>
            </a:endParaRPr>
          </a:p>
          <a:p>
            <a:pPr marL="195120" indent="-17892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Go local (local cooperation, local consumption, local money, local sourcing of resources)</a:t>
            </a:r>
            <a:endParaRPr b="0" lang="en-US" sz="1800" spc="-1" strike="noStrike">
              <a:latin typeface="Arial"/>
            </a:endParaRPr>
          </a:p>
          <a:p>
            <a:pPr marL="195120" indent="-17892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Less expenses → less time you need to spend working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507" name="CustomShape 2"/>
          <p:cNvSpPr/>
          <p:nvPr/>
        </p:nvSpPr>
        <p:spPr>
          <a:xfrm>
            <a:off x="428400" y="1148040"/>
            <a:ext cx="10351800" cy="4924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</a:pPr>
            <a:r>
              <a:rPr b="1" lang="en-US" sz="2200" spc="-1" strike="noStrike">
                <a:solidFill>
                  <a:srgbClr val="666666"/>
                </a:solidFill>
                <a:latin typeface="DejaVu Sans"/>
                <a:ea typeface="DejaVu Sans"/>
              </a:rPr>
              <a:t>Break Out of the Hamster Wheel</a:t>
            </a:r>
            <a:endParaRPr b="0" lang="en-US" sz="2200" spc="-1" strike="noStrike">
              <a:latin typeface="Arial"/>
            </a:endParaRPr>
          </a:p>
        </p:txBody>
      </p:sp>
      <p:sp>
        <p:nvSpPr>
          <p:cNvPr id="508" name="CustomShape 3"/>
          <p:cNvSpPr/>
          <p:nvPr/>
        </p:nvSpPr>
        <p:spPr>
          <a:xfrm>
            <a:off x="335520" y="764640"/>
            <a:ext cx="10736280" cy="4870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Act Now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CustomShape 1"/>
          <p:cNvSpPr/>
          <p:nvPr/>
        </p:nvSpPr>
        <p:spPr>
          <a:xfrm>
            <a:off x="335520" y="764640"/>
            <a:ext cx="10733760" cy="484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Course Evaluation Results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38" name="CustomShape 2"/>
          <p:cNvSpPr/>
          <p:nvPr/>
        </p:nvSpPr>
        <p:spPr>
          <a:xfrm>
            <a:off x="432720" y="1148040"/>
            <a:ext cx="10339200" cy="479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</a:pPr>
            <a:r>
              <a:rPr b="1" lang="en-US" sz="2200" spc="-1" strike="noStrike">
                <a:solidFill>
                  <a:srgbClr val="666666"/>
                </a:solidFill>
                <a:latin typeface="DejaVu Sans"/>
                <a:ea typeface="DejaVu Sans"/>
              </a:rPr>
              <a:t>Feedback</a:t>
            </a:r>
            <a:endParaRPr b="0" lang="en-US" sz="2200" spc="-1" strike="noStrike">
              <a:latin typeface="Arial"/>
            </a:endParaRPr>
          </a:p>
        </p:txBody>
      </p:sp>
      <p:pic>
        <p:nvPicPr>
          <p:cNvPr id="239" name="" descr=""/>
          <p:cNvPicPr/>
          <p:nvPr/>
        </p:nvPicPr>
        <p:blipFill>
          <a:blip r:embed="rId1"/>
          <a:stretch/>
        </p:blipFill>
        <p:spPr>
          <a:xfrm>
            <a:off x="991440" y="2468880"/>
            <a:ext cx="9705600" cy="249264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9" name="CustomShape 1"/>
          <p:cNvSpPr/>
          <p:nvPr/>
        </p:nvSpPr>
        <p:spPr>
          <a:xfrm>
            <a:off x="428400" y="1148040"/>
            <a:ext cx="10351800" cy="4924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</a:pPr>
            <a:r>
              <a:rPr b="1" lang="en-US" sz="2200" spc="-1" strike="noStrike">
                <a:solidFill>
                  <a:srgbClr val="666666"/>
                </a:solidFill>
                <a:latin typeface="DejaVu Sans"/>
                <a:ea typeface="DejaVu Sans"/>
              </a:rPr>
              <a:t>Google Search Term “sustainable business cooperative”</a:t>
            </a:r>
            <a:endParaRPr b="0" lang="en-US" sz="2200" spc="-1" strike="noStrike">
              <a:latin typeface="Arial"/>
            </a:endParaRPr>
          </a:p>
        </p:txBody>
      </p:sp>
      <p:sp>
        <p:nvSpPr>
          <p:cNvPr id="510" name="CustomShape 2"/>
          <p:cNvSpPr/>
          <p:nvPr/>
        </p:nvSpPr>
        <p:spPr>
          <a:xfrm>
            <a:off x="335520" y="764640"/>
            <a:ext cx="10736280" cy="4870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Fun Fact</a:t>
            </a:r>
            <a:endParaRPr b="0" lang="en-US" sz="2400" spc="-1" strike="noStrike">
              <a:latin typeface="Arial"/>
            </a:endParaRPr>
          </a:p>
        </p:txBody>
      </p:sp>
      <p:pic>
        <p:nvPicPr>
          <p:cNvPr id="511" name="" descr=""/>
          <p:cNvPicPr/>
          <p:nvPr/>
        </p:nvPicPr>
        <p:blipFill>
          <a:blip r:embed="rId1"/>
          <a:stretch/>
        </p:blipFill>
        <p:spPr>
          <a:xfrm>
            <a:off x="1858680" y="2087640"/>
            <a:ext cx="7559280" cy="4221360"/>
          </a:xfrm>
          <a:prstGeom prst="rect">
            <a:avLst/>
          </a:prstGeom>
          <a:ln>
            <a:noFill/>
          </a:ln>
        </p:spPr>
      </p:pic>
      <p:sp>
        <p:nvSpPr>
          <p:cNvPr id="512" name="CustomShape 3"/>
          <p:cNvSpPr/>
          <p:nvPr/>
        </p:nvSpPr>
        <p:spPr>
          <a:xfrm>
            <a:off x="9950040" y="907560"/>
            <a:ext cx="514080" cy="493920"/>
          </a:xfrm>
          <a:prstGeom prst="star5">
            <a:avLst>
              <a:gd name="adj" fmla="val 19098"/>
              <a:gd name="hf" fmla="val 105146"/>
              <a:gd name="vf" fmla="val 110557"/>
            </a:avLst>
          </a:prstGeom>
          <a:solidFill>
            <a:srgbClr val="92d050"/>
          </a:solidFill>
          <a:ln>
            <a:solidFill>
              <a:srgbClr val="0d0d0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3" name="CustomShape 1"/>
          <p:cNvSpPr/>
          <p:nvPr/>
        </p:nvSpPr>
        <p:spPr>
          <a:xfrm>
            <a:off x="335520" y="764640"/>
            <a:ext cx="10738800" cy="489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Fun Fact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514" name="CustomShape 2"/>
          <p:cNvSpPr/>
          <p:nvPr/>
        </p:nvSpPr>
        <p:spPr>
          <a:xfrm>
            <a:off x="336240" y="1600920"/>
            <a:ext cx="10856520" cy="3876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 marL="216000" indent="-208800">
              <a:lnSpc>
                <a:spcPct val="100000"/>
              </a:lnSpc>
              <a:spcBef>
                <a:spcPts val="1191"/>
              </a:spcBef>
              <a:spcAft>
                <a:spcPts val="992"/>
              </a:spcAft>
              <a:buClr>
                <a:srgbClr val="008c4f"/>
              </a:buClr>
              <a:buSzPct val="115000"/>
              <a:buFont typeface="Wingdings 2" charset="2"/>
              <a:buChar char=""/>
            </a:pPr>
            <a:r>
              <a:rPr b="0" lang="en-US" sz="2000" spc="-1" strike="noStrike">
                <a:solidFill>
                  <a:srgbClr val="000000"/>
                </a:solidFill>
                <a:latin typeface="DejaVu Sans"/>
                <a:ea typeface="DejaVu Sans"/>
              </a:rPr>
              <a:t>100 companies produced more than 70% of the world’s greenhouse gas emissions between 1988 and 2017</a:t>
            </a:r>
            <a:endParaRPr b="0" lang="en-US" sz="2000" spc="-1" strike="noStrike">
              <a:latin typeface="Arial"/>
            </a:endParaRPr>
          </a:p>
          <a:p>
            <a:pPr marL="216000" indent="-208800">
              <a:lnSpc>
                <a:spcPct val="100000"/>
              </a:lnSpc>
              <a:spcBef>
                <a:spcPts val="1191"/>
              </a:spcBef>
              <a:spcAft>
                <a:spcPts val="992"/>
              </a:spcAft>
              <a:buClr>
                <a:srgbClr val="008c4f"/>
              </a:buClr>
              <a:buSzPct val="115000"/>
              <a:buFont typeface="Wingdings 2" charset="2"/>
              <a:buChar char=""/>
            </a:pPr>
            <a:r>
              <a:rPr b="0" lang="en-US" sz="2000" spc="-1" strike="noStrike">
                <a:solidFill>
                  <a:srgbClr val="000000"/>
                </a:solidFill>
                <a:latin typeface="DejaVu Sans"/>
                <a:ea typeface="DejaVu Sans"/>
              </a:rPr>
              <a:t>Guess who is on the list?</a:t>
            </a:r>
            <a:endParaRPr b="0" lang="en-US" sz="20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2000" spc="-1" strike="noStrike">
              <a:latin typeface="Arial"/>
            </a:endParaRPr>
          </a:p>
        </p:txBody>
      </p:sp>
      <p:sp>
        <p:nvSpPr>
          <p:cNvPr id="515" name="CustomShape 3"/>
          <p:cNvSpPr/>
          <p:nvPr/>
        </p:nvSpPr>
        <p:spPr>
          <a:xfrm>
            <a:off x="270720" y="6322680"/>
            <a:ext cx="10793520" cy="226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en-US" sz="900" spc="-1" strike="noStrike">
                <a:solidFill>
                  <a:srgbClr val="a6a6a6"/>
                </a:solidFill>
                <a:latin typeface="DejaVu Sans"/>
                <a:ea typeface="Roboto"/>
              </a:rPr>
              <a:t>https://www.theguardian.com/sustainable-business/2017/jul/10/100-fossil-fuel-companies-investors-responsible-71-global-emissions-cdp-study-climate-change</a:t>
            </a:r>
            <a:endParaRPr b="0" lang="en-US" sz="900" spc="-1" strike="noStrike">
              <a:latin typeface="Arial"/>
            </a:endParaRPr>
          </a:p>
        </p:txBody>
      </p:sp>
      <p:sp>
        <p:nvSpPr>
          <p:cNvPr id="516" name="CustomShape 4"/>
          <p:cNvSpPr/>
          <p:nvPr/>
        </p:nvSpPr>
        <p:spPr>
          <a:xfrm>
            <a:off x="3566160" y="3017520"/>
            <a:ext cx="5023080" cy="27370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 marL="216000" indent="-208800">
              <a:lnSpc>
                <a:spcPct val="100000"/>
              </a:lnSpc>
              <a:buClr>
                <a:srgbClr val="008c4f"/>
              </a:buClr>
              <a:buFont typeface="StarSymbol"/>
              <a:buAutoNum type="arabicParenR"/>
            </a:pPr>
            <a:r>
              <a:rPr b="0" lang="en-US" sz="1400" spc="-1" strike="noStrike">
                <a:solidFill>
                  <a:srgbClr val="000000"/>
                </a:solidFill>
                <a:latin typeface="DejaVu Sans"/>
                <a:ea typeface="DejaVu Sans"/>
              </a:rPr>
              <a:t> </a:t>
            </a:r>
            <a:r>
              <a:rPr b="0" lang="en-US" sz="1400" spc="-1" strike="noStrike">
                <a:solidFill>
                  <a:srgbClr val="000000"/>
                </a:solidFill>
                <a:latin typeface="DejaVu Sans"/>
                <a:ea typeface="DejaVu Sans"/>
              </a:rPr>
              <a:t>China (Coal) → 14.32%</a:t>
            </a:r>
            <a:endParaRPr b="0" lang="en-US" sz="1400" spc="-1" strike="noStrike">
              <a:latin typeface="Arial"/>
            </a:endParaRPr>
          </a:p>
          <a:p>
            <a:pPr marL="216000" indent="-208800">
              <a:lnSpc>
                <a:spcPct val="100000"/>
              </a:lnSpc>
              <a:buClr>
                <a:srgbClr val="008c4f"/>
              </a:buClr>
              <a:buFont typeface="StarSymbol"/>
              <a:buAutoNum type="arabicParenR"/>
            </a:pPr>
            <a:r>
              <a:rPr b="0" lang="en-US" sz="1400" spc="-1" strike="noStrike">
                <a:solidFill>
                  <a:srgbClr val="000000"/>
                </a:solidFill>
                <a:latin typeface="DejaVu Sans"/>
                <a:ea typeface="DejaVu Sans"/>
              </a:rPr>
              <a:t> </a:t>
            </a:r>
            <a:r>
              <a:rPr b="0" lang="en-US" sz="1400" spc="-1" strike="noStrike">
                <a:solidFill>
                  <a:srgbClr val="000000"/>
                </a:solidFill>
                <a:latin typeface="DejaVu Sans"/>
                <a:ea typeface="DejaVu Sans"/>
              </a:rPr>
              <a:t>Saudi Arabian Oil Company (Aramco) → 4.50%</a:t>
            </a:r>
            <a:endParaRPr b="0" lang="en-US" sz="1400" spc="-1" strike="noStrike">
              <a:latin typeface="Arial"/>
            </a:endParaRPr>
          </a:p>
          <a:p>
            <a:pPr marL="216000" indent="-208800">
              <a:lnSpc>
                <a:spcPct val="100000"/>
              </a:lnSpc>
              <a:buClr>
                <a:srgbClr val="008c4f"/>
              </a:buClr>
              <a:buFont typeface="StarSymbol"/>
              <a:buAutoNum type="arabicParenR"/>
            </a:pPr>
            <a:r>
              <a:rPr b="0" lang="en-US" sz="1400" spc="-1" strike="noStrike">
                <a:solidFill>
                  <a:srgbClr val="000000"/>
                </a:solidFill>
                <a:latin typeface="DejaVu Sans"/>
                <a:ea typeface="DejaVu Sans"/>
              </a:rPr>
              <a:t> </a:t>
            </a:r>
            <a:r>
              <a:rPr b="0" lang="en-US" sz="1400" spc="-1" strike="noStrike">
                <a:solidFill>
                  <a:srgbClr val="000000"/>
                </a:solidFill>
                <a:latin typeface="DejaVu Sans"/>
                <a:ea typeface="DejaVu Sans"/>
              </a:rPr>
              <a:t>Gazprom OAO</a:t>
            </a:r>
            <a:r>
              <a:rPr b="0" lang="en-US" sz="1400" spc="-1" strike="noStrike">
                <a:solidFill>
                  <a:srgbClr val="000000"/>
                </a:solidFill>
                <a:latin typeface="DejaVu Sans"/>
                <a:ea typeface="DejaVu Sans"/>
              </a:rPr>
              <a:t>	</a:t>
            </a:r>
            <a:r>
              <a:rPr b="0" lang="en-US" sz="1400" spc="-1" strike="noStrike">
                <a:solidFill>
                  <a:srgbClr val="000000"/>
                </a:solidFill>
                <a:latin typeface="DejaVu Sans"/>
                <a:ea typeface="DejaVu Sans"/>
              </a:rPr>
              <a:t>→ 3.91%</a:t>
            </a:r>
            <a:endParaRPr b="0" lang="en-US" sz="1400" spc="-1" strike="noStrike">
              <a:latin typeface="Arial"/>
            </a:endParaRPr>
          </a:p>
          <a:p>
            <a:pPr marL="216000" indent="-208800">
              <a:lnSpc>
                <a:spcPct val="100000"/>
              </a:lnSpc>
              <a:buClr>
                <a:srgbClr val="008c4f"/>
              </a:buClr>
              <a:buFont typeface="StarSymbol"/>
              <a:buAutoNum type="arabicParenR"/>
            </a:pPr>
            <a:r>
              <a:rPr b="0" lang="en-US" sz="1400" spc="-1" strike="noStrike">
                <a:solidFill>
                  <a:srgbClr val="000000"/>
                </a:solidFill>
                <a:latin typeface="DejaVu Sans"/>
                <a:ea typeface="DejaVu Sans"/>
              </a:rPr>
              <a:t> </a:t>
            </a:r>
            <a:r>
              <a:rPr b="0" lang="en-US" sz="1400" spc="-1" strike="noStrike">
                <a:solidFill>
                  <a:srgbClr val="000000"/>
                </a:solidFill>
                <a:latin typeface="DejaVu Sans"/>
                <a:ea typeface="DejaVu Sans"/>
              </a:rPr>
              <a:t>National Iranian Oil → 2.28%</a:t>
            </a:r>
            <a:endParaRPr b="0" lang="en-US" sz="1400" spc="-1" strike="noStrike">
              <a:latin typeface="Arial"/>
            </a:endParaRPr>
          </a:p>
          <a:p>
            <a:pPr marL="216000" indent="-208800">
              <a:lnSpc>
                <a:spcPct val="100000"/>
              </a:lnSpc>
              <a:buClr>
                <a:srgbClr val="008c4f"/>
              </a:buClr>
              <a:buFont typeface="StarSymbol"/>
              <a:buAutoNum type="arabicParenR"/>
            </a:pPr>
            <a:r>
              <a:rPr b="0" lang="en-US" sz="1400" spc="-1" strike="noStrike">
                <a:solidFill>
                  <a:srgbClr val="000000"/>
                </a:solidFill>
                <a:latin typeface="DejaVu Sans"/>
                <a:ea typeface="DejaVu Sans"/>
              </a:rPr>
              <a:t> </a:t>
            </a:r>
            <a:r>
              <a:rPr b="0" lang="en-US" sz="1400" spc="-1" strike="noStrike">
                <a:solidFill>
                  <a:srgbClr val="000000"/>
                </a:solidFill>
                <a:latin typeface="DejaVu Sans"/>
                <a:ea typeface="DejaVu Sans"/>
              </a:rPr>
              <a:t>ExxonMobil Corp → 1.98%</a:t>
            </a:r>
            <a:endParaRPr b="0" lang="en-US" sz="1400" spc="-1" strike="noStrike">
              <a:latin typeface="Arial"/>
            </a:endParaRPr>
          </a:p>
          <a:p>
            <a:pPr marL="216000" indent="-208800">
              <a:lnSpc>
                <a:spcPct val="100000"/>
              </a:lnSpc>
              <a:buClr>
                <a:srgbClr val="008c4f"/>
              </a:buClr>
              <a:buFont typeface="StarSymbol"/>
              <a:buAutoNum type="arabicParenR"/>
            </a:pPr>
            <a:r>
              <a:rPr b="0" lang="en-US" sz="1400" spc="-1" strike="noStrike">
                <a:solidFill>
                  <a:srgbClr val="000000"/>
                </a:solidFill>
                <a:latin typeface="DejaVu Sans"/>
                <a:ea typeface="DejaVu Sans"/>
              </a:rPr>
              <a:t> </a:t>
            </a:r>
            <a:r>
              <a:rPr b="0" lang="en-US" sz="1400" spc="-1" strike="noStrike">
                <a:solidFill>
                  <a:srgbClr val="000000"/>
                </a:solidFill>
                <a:latin typeface="DejaVu Sans"/>
                <a:ea typeface="DejaVu Sans"/>
              </a:rPr>
              <a:t>Coal India</a:t>
            </a:r>
            <a:r>
              <a:rPr b="0" lang="en-US" sz="1400" spc="-1" strike="noStrike">
                <a:solidFill>
                  <a:srgbClr val="000000"/>
                </a:solidFill>
                <a:latin typeface="DejaVu Sans"/>
                <a:ea typeface="DejaVu Sans"/>
              </a:rPr>
              <a:t>	</a:t>
            </a:r>
            <a:r>
              <a:rPr b="0" lang="en-US" sz="1400" spc="-1" strike="noStrike">
                <a:solidFill>
                  <a:srgbClr val="000000"/>
                </a:solidFill>
                <a:latin typeface="DejaVu Sans"/>
                <a:ea typeface="DejaVu Sans"/>
              </a:rPr>
              <a:t>→ 1.87%</a:t>
            </a:r>
            <a:endParaRPr b="0" lang="en-US" sz="1400" spc="-1" strike="noStrike">
              <a:latin typeface="Arial"/>
            </a:endParaRPr>
          </a:p>
          <a:p>
            <a:pPr marL="216000" indent="-208800">
              <a:lnSpc>
                <a:spcPct val="100000"/>
              </a:lnSpc>
              <a:buClr>
                <a:srgbClr val="008c4f"/>
              </a:buClr>
              <a:buFont typeface="StarSymbol"/>
              <a:buAutoNum type="arabicParenR"/>
            </a:pPr>
            <a:r>
              <a:rPr b="0" lang="en-US" sz="1400" spc="-1" strike="noStrike">
                <a:solidFill>
                  <a:srgbClr val="000000"/>
                </a:solidFill>
                <a:latin typeface="DejaVu Sans"/>
                <a:ea typeface="DejaVu Sans"/>
              </a:rPr>
              <a:t> </a:t>
            </a:r>
            <a:r>
              <a:rPr b="0" lang="en-US" sz="1400" spc="-1" strike="noStrike">
                <a:solidFill>
                  <a:srgbClr val="000000"/>
                </a:solidFill>
                <a:latin typeface="DejaVu Sans"/>
                <a:ea typeface="DejaVu Sans"/>
              </a:rPr>
              <a:t>Petroleos Mexicanos (Pemex) → 1.87%</a:t>
            </a:r>
            <a:endParaRPr b="0" lang="en-US" sz="1400" spc="-1" strike="noStrike">
              <a:latin typeface="Arial"/>
            </a:endParaRPr>
          </a:p>
          <a:p>
            <a:pPr marL="216000" indent="-208800">
              <a:lnSpc>
                <a:spcPct val="100000"/>
              </a:lnSpc>
              <a:buClr>
                <a:srgbClr val="008c4f"/>
              </a:buClr>
              <a:buFont typeface="StarSymbol"/>
              <a:buAutoNum type="arabicParenR"/>
            </a:pPr>
            <a:r>
              <a:rPr b="0" lang="en-US" sz="1400" spc="-1" strike="noStrike">
                <a:solidFill>
                  <a:srgbClr val="000000"/>
                </a:solidFill>
                <a:latin typeface="DejaVu Sans"/>
                <a:ea typeface="DejaVu Sans"/>
              </a:rPr>
              <a:t> </a:t>
            </a:r>
            <a:r>
              <a:rPr b="0" lang="en-US" sz="1400" spc="-1" strike="noStrike">
                <a:solidFill>
                  <a:srgbClr val="000000"/>
                </a:solidFill>
                <a:latin typeface="DejaVu Sans"/>
                <a:ea typeface="DejaVu Sans"/>
              </a:rPr>
              <a:t>Russia (Coal) → 1.86%</a:t>
            </a:r>
            <a:endParaRPr b="0" lang="en-US" sz="1400" spc="-1" strike="noStrike">
              <a:latin typeface="Arial"/>
            </a:endParaRPr>
          </a:p>
          <a:p>
            <a:pPr marL="216000" indent="-208800">
              <a:lnSpc>
                <a:spcPct val="100000"/>
              </a:lnSpc>
              <a:buClr>
                <a:srgbClr val="008c4f"/>
              </a:buClr>
              <a:buFont typeface="StarSymbol"/>
              <a:buAutoNum type="arabicParenR"/>
            </a:pPr>
            <a:r>
              <a:rPr b="0" lang="en-US" sz="1400" spc="-1" strike="noStrike">
                <a:solidFill>
                  <a:srgbClr val="000000"/>
                </a:solidFill>
                <a:latin typeface="DejaVu Sans"/>
                <a:ea typeface="DejaVu Sans"/>
              </a:rPr>
              <a:t> </a:t>
            </a:r>
            <a:r>
              <a:rPr b="0" lang="en-US" sz="1400" spc="-1" strike="noStrike">
                <a:solidFill>
                  <a:srgbClr val="000000"/>
                </a:solidFill>
                <a:latin typeface="DejaVu Sans"/>
                <a:ea typeface="DejaVu Sans"/>
              </a:rPr>
              <a:t>Royal Dutch Shell PLC → 1.67%</a:t>
            </a:r>
            <a:endParaRPr b="0" lang="en-US" sz="1400" spc="-1" strike="noStrike">
              <a:latin typeface="Arial"/>
            </a:endParaRPr>
          </a:p>
          <a:p>
            <a:pPr marL="216000" indent="-208800">
              <a:lnSpc>
                <a:spcPct val="100000"/>
              </a:lnSpc>
              <a:buClr>
                <a:srgbClr val="008c4f"/>
              </a:buClr>
              <a:buFont typeface="StarSymbol"/>
              <a:buAutoNum type="arabicParenR"/>
            </a:pPr>
            <a:r>
              <a:rPr b="0" lang="en-US" sz="1400" spc="-1" strike="noStrike">
                <a:solidFill>
                  <a:srgbClr val="000000"/>
                </a:solidFill>
                <a:latin typeface="DejaVu Sans"/>
                <a:ea typeface="DejaVu Sans"/>
              </a:rPr>
              <a:t> </a:t>
            </a:r>
            <a:r>
              <a:rPr b="0" lang="en-US" sz="1400" spc="-1" strike="noStrike">
                <a:solidFill>
                  <a:srgbClr val="000000"/>
                </a:solidFill>
                <a:latin typeface="DejaVu Sans"/>
                <a:ea typeface="DejaVu Sans"/>
              </a:rPr>
              <a:t>China National Petroleum Corp (CNPC) → 1.56%</a:t>
            </a:r>
            <a:endParaRPr b="0" lang="en-US" sz="1400" spc="-1" strike="noStrike">
              <a:latin typeface="Arial"/>
            </a:endParaRPr>
          </a:p>
          <a:p>
            <a:pPr marL="216000" indent="-208800">
              <a:lnSpc>
                <a:spcPct val="100000"/>
              </a:lnSpc>
              <a:buClr>
                <a:srgbClr val="008c4f"/>
              </a:buClr>
              <a:buFont typeface="StarSymbol"/>
              <a:buAutoNum type="arabicParenR"/>
            </a:pPr>
            <a:r>
              <a:rPr b="1" lang="en-US" sz="1400" spc="-1" strike="noStrike">
                <a:solidFill>
                  <a:srgbClr val="c9211e"/>
                </a:solidFill>
                <a:highlight>
                  <a:srgbClr val="ffff00"/>
                </a:highlight>
                <a:latin typeface="DejaVu Sans"/>
                <a:ea typeface="DejaVu Sans"/>
              </a:rPr>
              <a:t> </a:t>
            </a:r>
            <a:r>
              <a:rPr b="1" lang="en-US" sz="1400" spc="-1" strike="noStrike">
                <a:solidFill>
                  <a:srgbClr val="c9211e"/>
                </a:solidFill>
                <a:highlight>
                  <a:srgbClr val="ffff00"/>
                </a:highlight>
                <a:latin typeface="DejaVu Sans"/>
                <a:ea typeface="DejaVu Sans"/>
              </a:rPr>
              <a:t>BP PLC → 1.53%</a:t>
            </a:r>
            <a:endParaRPr b="0" lang="en-US" sz="1400" spc="-1" strike="noStrike">
              <a:latin typeface="Arial"/>
            </a:endParaRPr>
          </a:p>
          <a:p>
            <a:pPr marL="216000" indent="-208800">
              <a:lnSpc>
                <a:spcPct val="100000"/>
              </a:lnSpc>
              <a:buClr>
                <a:srgbClr val="008c4f"/>
              </a:buClr>
              <a:buFont typeface="StarSymbol"/>
              <a:buAutoNum type="arabicParenR"/>
            </a:pPr>
            <a:r>
              <a:rPr b="0" lang="en-US" sz="1400" spc="-1" strike="noStrike">
                <a:solidFill>
                  <a:srgbClr val="000000"/>
                </a:solidFill>
                <a:highlight>
                  <a:srgbClr val="ffff00"/>
                </a:highlight>
                <a:latin typeface="DejaVu Sans"/>
                <a:ea typeface="DejaVu Sans"/>
              </a:rPr>
              <a:t> </a:t>
            </a:r>
            <a:r>
              <a:rPr b="0" lang="en-US" sz="1400" spc="-1" strike="noStrike">
                <a:solidFill>
                  <a:srgbClr val="000000"/>
                </a:solidFill>
                <a:highlight>
                  <a:srgbClr val="ffff00"/>
                </a:highlight>
                <a:latin typeface="DejaVu Sans"/>
                <a:ea typeface="DejaVu Sans"/>
              </a:rPr>
              <a:t>Chevron Corp → 1.31%</a:t>
            </a:r>
            <a:endParaRPr b="0" lang="en-US" sz="1400" spc="-1" strike="noStrike">
              <a:latin typeface="Arial"/>
            </a:endParaRPr>
          </a:p>
        </p:txBody>
      </p:sp>
      <p:sp>
        <p:nvSpPr>
          <p:cNvPr id="517" name="CustomShape 5"/>
          <p:cNvSpPr/>
          <p:nvPr/>
        </p:nvSpPr>
        <p:spPr>
          <a:xfrm>
            <a:off x="2743200" y="5760720"/>
            <a:ext cx="5388840" cy="852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 algn="ctr">
              <a:lnSpc>
                <a:spcPct val="100000"/>
              </a:lnSpc>
            </a:pPr>
            <a:r>
              <a:rPr b="0" lang="en-US" sz="1400" spc="-1" strike="noStrike" u="sng">
                <a:solidFill>
                  <a:srgbClr val="000000"/>
                </a:solidFill>
                <a:uFillTx/>
                <a:latin typeface="DejaVu Sans"/>
                <a:ea typeface="DejaVu Sans"/>
              </a:rPr>
              <a:t>Blaming individuals and denying any responsibility → great strategy!</a:t>
            </a:r>
            <a:endParaRPr b="0" lang="en-US" sz="1400" spc="-1" strike="noStrike">
              <a:latin typeface="Arial"/>
            </a:endParaRPr>
          </a:p>
        </p:txBody>
      </p:sp>
      <p:sp>
        <p:nvSpPr>
          <p:cNvPr id="518" name="CustomShape 6"/>
          <p:cNvSpPr/>
          <p:nvPr/>
        </p:nvSpPr>
        <p:spPr>
          <a:xfrm>
            <a:off x="432720" y="1148040"/>
            <a:ext cx="10347840" cy="4885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</a:pPr>
            <a:r>
              <a:rPr b="1" lang="en-US" sz="2200" spc="-1" strike="noStrike">
                <a:solidFill>
                  <a:srgbClr val="666666"/>
                </a:solidFill>
                <a:latin typeface="DejaVu Sans"/>
                <a:ea typeface="DejaVu Sans"/>
              </a:rPr>
              <a:t>Google Search Term “sustainable business cooperative”</a:t>
            </a:r>
            <a:endParaRPr b="0" lang="en-US" sz="2200" spc="-1" strike="noStrike">
              <a:latin typeface="Arial"/>
            </a:endParaRPr>
          </a:p>
        </p:txBody>
      </p:sp>
      <p:sp>
        <p:nvSpPr>
          <p:cNvPr id="519" name="CustomShape 7"/>
          <p:cNvSpPr/>
          <p:nvPr/>
        </p:nvSpPr>
        <p:spPr>
          <a:xfrm>
            <a:off x="9950040" y="907560"/>
            <a:ext cx="514080" cy="493920"/>
          </a:xfrm>
          <a:prstGeom prst="star5">
            <a:avLst>
              <a:gd name="adj" fmla="val 19098"/>
              <a:gd name="hf" fmla="val 105146"/>
              <a:gd name="vf" fmla="val 110557"/>
            </a:avLst>
          </a:prstGeom>
          <a:solidFill>
            <a:srgbClr val="92d050"/>
          </a:solidFill>
          <a:ln>
            <a:solidFill>
              <a:srgbClr val="0d0d0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0" name="CustomShape 1"/>
          <p:cNvSpPr/>
          <p:nvPr/>
        </p:nvSpPr>
        <p:spPr>
          <a:xfrm>
            <a:off x="335520" y="764640"/>
            <a:ext cx="10738800" cy="489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Act Now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521" name="CustomShape 2"/>
          <p:cNvSpPr/>
          <p:nvPr/>
        </p:nvSpPr>
        <p:spPr>
          <a:xfrm>
            <a:off x="270720" y="6322680"/>
            <a:ext cx="10793520" cy="226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en-US" sz="900" spc="-1" strike="noStrike">
                <a:solidFill>
                  <a:srgbClr val="a6a6a6"/>
                </a:solidFill>
                <a:latin typeface="DejaVu Sans"/>
                <a:ea typeface="Roboto"/>
              </a:rPr>
              <a:t>http://www.oneplanetcouncil.org.uk/</a:t>
            </a:r>
            <a:endParaRPr b="0" lang="en-US" sz="900" spc="-1" strike="noStrike">
              <a:latin typeface="Arial"/>
            </a:endParaRPr>
          </a:p>
        </p:txBody>
      </p:sp>
      <p:sp>
        <p:nvSpPr>
          <p:cNvPr id="522" name="CustomShape 3"/>
          <p:cNvSpPr/>
          <p:nvPr/>
        </p:nvSpPr>
        <p:spPr>
          <a:xfrm>
            <a:off x="432720" y="1148040"/>
            <a:ext cx="10347840" cy="4885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</a:pPr>
            <a:r>
              <a:rPr b="1" lang="en-US" sz="2200" spc="-1" strike="noStrike">
                <a:solidFill>
                  <a:srgbClr val="666666"/>
                </a:solidFill>
                <a:latin typeface="DejaVu Sans"/>
                <a:ea typeface="DejaVu Sans"/>
              </a:rPr>
              <a:t>Wales “One Planet Development”</a:t>
            </a:r>
            <a:endParaRPr b="0" lang="en-US" sz="2200" spc="-1" strike="noStrike">
              <a:latin typeface="Arial"/>
            </a:endParaRPr>
          </a:p>
        </p:txBody>
      </p:sp>
      <p:sp>
        <p:nvSpPr>
          <p:cNvPr id="523" name="CustomShape 4"/>
          <p:cNvSpPr/>
          <p:nvPr/>
        </p:nvSpPr>
        <p:spPr>
          <a:xfrm>
            <a:off x="335520" y="1268640"/>
            <a:ext cx="10736280" cy="5023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marL="195120" indent="-17892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“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One Wales: One Planet”</a:t>
            </a:r>
            <a:endParaRPr b="0" lang="en-US" sz="1800" spc="-1" strike="noStrike">
              <a:latin typeface="Arial"/>
            </a:endParaRPr>
          </a:p>
          <a:p>
            <a:pPr lvl="1" marL="432000" indent="-2156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Timeframe → one generation</a:t>
            </a:r>
            <a:endParaRPr b="0" lang="en-US" sz="1800" spc="-1" strike="noStrike">
              <a:latin typeface="Arial"/>
            </a:endParaRPr>
          </a:p>
          <a:p>
            <a:pPr lvl="1" marL="432000" indent="-2156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Goal </a:t>
            </a:r>
            <a:endParaRPr b="0" lang="en-US" sz="1800" spc="-1" strike="noStrike">
              <a:latin typeface="Arial"/>
            </a:endParaRPr>
          </a:p>
          <a:p>
            <a:pPr lvl="2" marL="648000" indent="-2156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Symbol"/>
              <a:buChar char="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Wales should use only its fair share of the earth’s resources</a:t>
            </a:r>
            <a:endParaRPr b="0" lang="en-US" sz="1800" spc="-1" strike="noStrike">
              <a:latin typeface="Arial"/>
            </a:endParaRPr>
          </a:p>
          <a:p>
            <a:pPr lvl="2" marL="648000" indent="-2156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Symbol"/>
              <a:buChar char="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Zero carbon emissions for both use and construction</a:t>
            </a:r>
            <a:endParaRPr b="0" lang="en-US" sz="1800" spc="-1" strike="noStrike">
              <a:latin typeface="Arial"/>
            </a:endParaRPr>
          </a:p>
          <a:p>
            <a:pPr marL="195120" indent="-17892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How?</a:t>
            </a:r>
            <a:endParaRPr b="0" lang="en-US" sz="1800" spc="-1" strike="noStrike">
              <a:latin typeface="Arial"/>
            </a:endParaRPr>
          </a:p>
          <a:p>
            <a:pPr lvl="1" marL="432000" indent="-2156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Low Impact Development principles (applicable in Wales)</a:t>
            </a:r>
            <a:endParaRPr b="0" lang="en-US" sz="1800" spc="-1" strike="noStrike">
              <a:latin typeface="Arial"/>
            </a:endParaRPr>
          </a:p>
          <a:p>
            <a:pPr lvl="1" marL="432000" indent="-2156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Prototypes / Test Communities</a:t>
            </a:r>
            <a:endParaRPr b="0" lang="en-US" sz="1800" spc="-1" strike="noStrike">
              <a:latin typeface="Arial"/>
            </a:endParaRPr>
          </a:p>
          <a:p>
            <a:pPr lvl="2" marL="648000" indent="-2156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Symbol"/>
              <a:buChar char="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Single homes</a:t>
            </a:r>
            <a:endParaRPr b="0" lang="en-US" sz="1800" spc="-1" strike="noStrike">
              <a:latin typeface="Arial"/>
            </a:endParaRPr>
          </a:p>
          <a:p>
            <a:pPr lvl="2" marL="648000" indent="-2156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Symbol"/>
              <a:buChar char="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Co-operative communities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4" name="CustomShape 1"/>
          <p:cNvSpPr/>
          <p:nvPr/>
        </p:nvSpPr>
        <p:spPr>
          <a:xfrm>
            <a:off x="335520" y="4406760"/>
            <a:ext cx="10729080" cy="1338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1" lang="en-US" sz="3000" spc="-1" strike="noStrike" cap="all">
                <a:solidFill>
                  <a:srgbClr val="008c4f"/>
                </a:solidFill>
                <a:latin typeface="Arial Unicode MS"/>
                <a:ea typeface="DejaVu Sans"/>
              </a:rPr>
              <a:t>Wrap-Up</a:t>
            </a:r>
            <a:endParaRPr b="0" lang="en-US" sz="3000" spc="-1" strike="noStrike">
              <a:latin typeface="Arial"/>
            </a:endParaRPr>
          </a:p>
        </p:txBody>
      </p:sp>
      <p:sp>
        <p:nvSpPr>
          <p:cNvPr id="525" name="CustomShape 2"/>
          <p:cNvSpPr/>
          <p:nvPr/>
        </p:nvSpPr>
        <p:spPr>
          <a:xfrm>
            <a:off x="335520" y="2906640"/>
            <a:ext cx="10729080" cy="14760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6" name="CustomShape 1"/>
          <p:cNvSpPr/>
          <p:nvPr/>
        </p:nvSpPr>
        <p:spPr>
          <a:xfrm>
            <a:off x="335520" y="764640"/>
            <a:ext cx="10729440" cy="4802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Wrap-Up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527" name="CustomShape 2"/>
          <p:cNvSpPr/>
          <p:nvPr/>
        </p:nvSpPr>
        <p:spPr>
          <a:xfrm>
            <a:off x="335520" y="1268640"/>
            <a:ext cx="10819440" cy="5016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marL="195120" indent="-1746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Kate Marvel: “</a:t>
            </a:r>
            <a:r>
              <a:rPr b="0" i="1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Courage is the resolve to do well without the assurance of a happy ending.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”</a:t>
            </a:r>
            <a:endParaRPr b="0" lang="en-US" sz="1800" spc="-1" strike="noStrike">
              <a:latin typeface="Arial"/>
            </a:endParaRPr>
          </a:p>
          <a:p>
            <a:pPr lvl="1" marL="432000" indent="-21528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You do not have to be a sustainability saint → be as sustainable as possible, it still makes a difference</a:t>
            </a:r>
            <a:endParaRPr b="0" lang="en-US" sz="1800" spc="-1" strike="noStrike">
              <a:latin typeface="Arial"/>
            </a:endParaRPr>
          </a:p>
          <a:p>
            <a:pPr lvl="1" marL="432000" indent="-21528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Small progress vs. no progress</a:t>
            </a:r>
            <a:endParaRPr b="0" lang="en-US" sz="1800" spc="-1" strike="noStrike">
              <a:latin typeface="Arial"/>
            </a:endParaRPr>
          </a:p>
          <a:p>
            <a:pPr lvl="1" marL="432000" indent="-21528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Silence/being inactive supports the destruction of our planet (← I just checked, still no “</a:t>
            </a:r>
            <a:r>
              <a:rPr b="0" i="1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planet B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” available) </a:t>
            </a:r>
            <a:endParaRPr b="0" lang="en-US" sz="1800" spc="-1" strike="noStrike">
              <a:latin typeface="Arial"/>
            </a:endParaRPr>
          </a:p>
          <a:p>
            <a:pPr lvl="1" marL="432000" indent="-21528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Do something instead of giving up right away</a:t>
            </a:r>
            <a:endParaRPr b="0" lang="en-US" sz="1800" spc="-1" strike="noStrike">
              <a:latin typeface="Arial"/>
            </a:endParaRPr>
          </a:p>
          <a:p>
            <a:pPr marL="195120" indent="-1746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Leading by example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8" name="CustomShape 1"/>
          <p:cNvSpPr/>
          <p:nvPr/>
        </p:nvSpPr>
        <p:spPr>
          <a:xfrm>
            <a:off x="335520" y="764640"/>
            <a:ext cx="10734480" cy="485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Additional Resources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529" name="CustomShape 2"/>
          <p:cNvSpPr/>
          <p:nvPr/>
        </p:nvSpPr>
        <p:spPr>
          <a:xfrm>
            <a:off x="335520" y="1268640"/>
            <a:ext cx="10734480" cy="50220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marL="195120" indent="-17748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D. Thorpe (2015). The 'One Planet' Life – A Blueprint for Low Impact Development – </a:t>
            </a:r>
            <a:r>
              <a:rPr b="0" lang="en-US" sz="1800" spc="-1" strike="noStrike" u="sng">
                <a:solidFill>
                  <a:srgbClr val="0000ff"/>
                </a:solidFill>
                <a:uFillTx/>
                <a:latin typeface="DejaVu Sans"/>
                <a:ea typeface="DejaVu Sans"/>
                <a:hlinkClick r:id="rId1"/>
              </a:rPr>
              <a:t>Link</a:t>
            </a:r>
            <a:endParaRPr b="0" lang="en-US" sz="1800" spc="-1" strike="noStrike">
              <a:latin typeface="Arial"/>
            </a:endParaRPr>
          </a:p>
          <a:p>
            <a:pPr marL="195120" indent="-17748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Documentary: </a:t>
            </a:r>
            <a:r>
              <a:rPr b="0" i="1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Living the Change: Inspiring Stories for a Sustainable Future (2018)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 – </a:t>
            </a:r>
            <a:r>
              <a:rPr b="0" lang="en-US" sz="1800" spc="-1" strike="noStrike" u="sng">
                <a:solidFill>
                  <a:srgbClr val="0000ff"/>
                </a:solidFill>
                <a:uFillTx/>
                <a:latin typeface="DejaVu Sans"/>
                <a:ea typeface="DejaVu Sans"/>
                <a:hlinkClick r:id="rId2"/>
              </a:rPr>
              <a:t>Link</a:t>
            </a:r>
            <a:endParaRPr b="0" lang="en-US" sz="1800" spc="-1" strike="noStrike">
              <a:latin typeface="Arial"/>
            </a:endParaRPr>
          </a:p>
          <a:p>
            <a:pPr marL="195120" indent="-17748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Documentary: A Simpler Way: Crisis as Opportunity (2016) – </a:t>
            </a:r>
            <a:r>
              <a:rPr b="0" lang="en-US" sz="1800" spc="-1" strike="noStrike" u="sng">
                <a:solidFill>
                  <a:srgbClr val="0000ff"/>
                </a:solidFill>
                <a:uFillTx/>
                <a:latin typeface="DejaVu Sans"/>
                <a:ea typeface="DejaVu Sans"/>
                <a:hlinkClick r:id="rId3"/>
              </a:rPr>
              <a:t>Link</a:t>
            </a:r>
            <a:endParaRPr b="0" lang="en-US" sz="1800" spc="-1" strike="noStrike">
              <a:latin typeface="Arial"/>
            </a:endParaRPr>
          </a:p>
          <a:p>
            <a:pPr marL="195120" indent="-17748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Documentary: Capital in the 21</a:t>
            </a:r>
            <a:r>
              <a:rPr b="0" lang="en-US" sz="1800" spc="-1" strike="noStrike" baseline="14000000">
                <a:solidFill>
                  <a:srgbClr val="000000"/>
                </a:solidFill>
                <a:latin typeface="DejaVu Sans"/>
                <a:ea typeface="DejaVu Sans"/>
              </a:rPr>
              <a:t>st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 Century (2019) – </a:t>
            </a:r>
            <a:r>
              <a:rPr b="0" lang="en-US" sz="1800" spc="-1" strike="noStrike" u="sng">
                <a:solidFill>
                  <a:srgbClr val="0000ff"/>
                </a:solidFill>
                <a:uFillTx/>
                <a:latin typeface="DejaVu Sans"/>
                <a:ea typeface="DejaVu Sans"/>
                <a:hlinkClick r:id="rId4"/>
              </a:rPr>
              <a:t>Link</a:t>
            </a:r>
            <a:endParaRPr b="0" lang="en-US" sz="1800" spc="-1" strike="noStrike">
              <a:latin typeface="Arial"/>
            </a:endParaRPr>
          </a:p>
          <a:p>
            <a:pPr marL="195120" indent="-17748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Jared Diamond (2019). </a:t>
            </a:r>
            <a:r>
              <a:rPr b="0" i="1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Upheaval: How Nations Cope with Crisis and Change</a:t>
            </a:r>
            <a:endParaRPr b="0" lang="en-US" sz="1800" spc="-1" strike="noStrike">
              <a:latin typeface="Arial"/>
            </a:endParaRPr>
          </a:p>
          <a:p>
            <a:pPr marL="195120" indent="-17748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How to Save a Planet – Electrify This! (Podcast) – </a:t>
            </a:r>
            <a:r>
              <a:rPr b="0" lang="en-US" sz="1800" spc="-1" strike="noStrike" u="sng">
                <a:solidFill>
                  <a:srgbClr val="0000ff"/>
                </a:solidFill>
                <a:uFillTx/>
                <a:latin typeface="DejaVu Sans"/>
                <a:ea typeface="DejaVu Sans"/>
                <a:hlinkClick r:id="rId5"/>
              </a:rPr>
              <a:t>Link</a:t>
            </a:r>
            <a:endParaRPr b="0" lang="en-US" sz="1800" spc="-1" strike="noStrike">
              <a:latin typeface="Arial"/>
            </a:endParaRPr>
          </a:p>
          <a:p>
            <a:pPr marL="195120" indent="-17748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Food and Environment Reporting Network – Hot Farm (Podcast) – </a:t>
            </a:r>
            <a:r>
              <a:rPr b="0" lang="en-US" sz="1800" spc="-1" strike="noStrike" u="sng">
                <a:solidFill>
                  <a:srgbClr val="0000ff"/>
                </a:solidFill>
                <a:uFillTx/>
                <a:latin typeface="DejaVu Sans"/>
                <a:ea typeface="DejaVu Sans"/>
                <a:hlinkClick r:id="rId6"/>
              </a:rPr>
              <a:t>Link</a:t>
            </a:r>
            <a:endParaRPr b="0" lang="en-US" sz="1800" spc="-1" strike="noStrike">
              <a:latin typeface="Arial"/>
            </a:endParaRPr>
          </a:p>
          <a:p>
            <a:pPr marL="195120" indent="-17748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D. Holmgren (2002). </a:t>
            </a:r>
            <a:r>
              <a:rPr b="0" i="1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Permaculture: Principles &amp; Pathways Beyond Sustainability</a:t>
            </a:r>
            <a:endParaRPr b="0" lang="en-US" sz="1800" spc="-1" strike="noStrike">
              <a:latin typeface="Arial"/>
            </a:endParaRPr>
          </a:p>
          <a:p>
            <a:pPr marL="195120" indent="-17748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T. Piketty (2013). Capital in the 21</a:t>
            </a:r>
            <a:r>
              <a:rPr b="0" lang="en-US" sz="1800" spc="-1" strike="noStrike" baseline="14000000">
                <a:solidFill>
                  <a:srgbClr val="000000"/>
                </a:solidFill>
                <a:latin typeface="DejaVu Sans"/>
                <a:ea typeface="DejaVu Sans"/>
              </a:rPr>
              <a:t>st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 Century.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0" name="CustomShape 1"/>
          <p:cNvSpPr/>
          <p:nvPr/>
        </p:nvSpPr>
        <p:spPr>
          <a:xfrm>
            <a:off x="335520" y="1268640"/>
            <a:ext cx="10730880" cy="5018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spcBef>
                <a:spcPts val="799"/>
              </a:spcBef>
              <a:tabLst>
                <a:tab algn="l" pos="0"/>
              </a:tabLst>
            </a:pPr>
            <a:r>
              <a:rPr b="1" lang="en-US" sz="4000" spc="-1" strike="noStrike">
                <a:solidFill>
                  <a:srgbClr val="000000"/>
                </a:solidFill>
                <a:latin typeface="DejaVu Sans"/>
                <a:ea typeface="DejaVu Sans"/>
              </a:rPr>
              <a:t>Questions?</a:t>
            </a:r>
            <a:endParaRPr b="0" lang="en-US" sz="4000" spc="-1" strike="noStrike">
              <a:latin typeface="Arial"/>
            </a:endParaRPr>
          </a:p>
        </p:txBody>
      </p:sp>
      <p:sp>
        <p:nvSpPr>
          <p:cNvPr id="531" name="CustomShape 2"/>
          <p:cNvSpPr/>
          <p:nvPr/>
        </p:nvSpPr>
        <p:spPr>
          <a:xfrm>
            <a:off x="335520" y="764640"/>
            <a:ext cx="10730880" cy="481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CustomShape 1"/>
          <p:cNvSpPr/>
          <p:nvPr/>
        </p:nvSpPr>
        <p:spPr>
          <a:xfrm>
            <a:off x="335520" y="764640"/>
            <a:ext cx="10733760" cy="484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Course Evaluation Results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41" name="CustomShape 2"/>
          <p:cNvSpPr/>
          <p:nvPr/>
        </p:nvSpPr>
        <p:spPr>
          <a:xfrm>
            <a:off x="432720" y="1148040"/>
            <a:ext cx="10339200" cy="479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</a:pPr>
            <a:r>
              <a:rPr b="1" lang="en-US" sz="2200" spc="-1" strike="noStrike">
                <a:solidFill>
                  <a:srgbClr val="666666"/>
                </a:solidFill>
                <a:latin typeface="DejaVu Sans"/>
                <a:ea typeface="DejaVu Sans"/>
              </a:rPr>
              <a:t>Feedback</a:t>
            </a:r>
            <a:endParaRPr b="0" lang="en-US" sz="2200" spc="-1" strike="noStrike">
              <a:latin typeface="Arial"/>
            </a:endParaRPr>
          </a:p>
        </p:txBody>
      </p:sp>
      <p:pic>
        <p:nvPicPr>
          <p:cNvPr id="242" name="" descr=""/>
          <p:cNvPicPr/>
          <p:nvPr/>
        </p:nvPicPr>
        <p:blipFill>
          <a:blip r:embed="rId1"/>
          <a:stretch/>
        </p:blipFill>
        <p:spPr>
          <a:xfrm>
            <a:off x="1151640" y="1920240"/>
            <a:ext cx="9088200" cy="435060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CustomShape 1"/>
          <p:cNvSpPr/>
          <p:nvPr/>
        </p:nvSpPr>
        <p:spPr>
          <a:xfrm>
            <a:off x="335520" y="4406760"/>
            <a:ext cx="10728720" cy="13377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1" lang="en-US" sz="3000" spc="-1" strike="noStrike" cap="all">
                <a:solidFill>
                  <a:srgbClr val="008c4f"/>
                </a:solidFill>
                <a:latin typeface="Arial Unicode MS"/>
                <a:ea typeface="DejaVu Sans"/>
              </a:rPr>
              <a:t>Exercise 07</a:t>
            </a:r>
            <a:endParaRPr b="0" lang="en-US" sz="3000" spc="-1" strike="noStrike">
              <a:latin typeface="Arial"/>
            </a:endParaRPr>
          </a:p>
        </p:txBody>
      </p:sp>
      <p:sp>
        <p:nvSpPr>
          <p:cNvPr id="244" name="CustomShape 2"/>
          <p:cNvSpPr/>
          <p:nvPr/>
        </p:nvSpPr>
        <p:spPr>
          <a:xfrm>
            <a:off x="335520" y="2906640"/>
            <a:ext cx="10728720" cy="14756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10200</TotalTime>
  <Application>LibreOffice/6.4.7.2$Linux_X86_64 LibreOffice_project/40$Build-2</Application>
  <Words>1010</Words>
  <Paragraphs>159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2013-05-21T09:22:36Z</dcterms:created>
  <dc:creator>Hooby</dc:creator>
  <dc:description/>
  <dc:language>en-US</dc:language>
  <cp:lastModifiedBy>Benjamin Leiding</cp:lastModifiedBy>
  <dcterms:modified xsi:type="dcterms:W3CDTF">2022-07-18T12:20:01Z</dcterms:modified>
  <cp:revision>3969</cp:revision>
  <dc:subject/>
  <dc:title>PowerPoint Presentation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15.0000</vt:lpwstr>
  </property>
  <property fmtid="{D5CDD505-2E9C-101B-9397-08002B2CF9AE}" pid="3" name="HiddenSlides">
    <vt:i4>0</vt:i4>
  </property>
  <property fmtid="{D5CDD505-2E9C-101B-9397-08002B2CF9AE}" pid="4" name="HyperlinksChanged">
    <vt:bool>0</vt:bool>
  </property>
  <property fmtid="{D5CDD505-2E9C-101B-9397-08002B2CF9AE}" pid="5" name="LinksUpToDate">
    <vt:bool>0</vt:bool>
  </property>
  <property fmtid="{D5CDD505-2E9C-101B-9397-08002B2CF9AE}" pid="6" name="MMClips">
    <vt:i4>0</vt:i4>
  </property>
  <property fmtid="{D5CDD505-2E9C-101B-9397-08002B2CF9AE}" pid="7" name="Notes">
    <vt:i4>5</vt:i4>
  </property>
  <property fmtid="{D5CDD505-2E9C-101B-9397-08002B2CF9AE}" pid="8" name="PresentationFormat">
    <vt:lpwstr>Widescreen</vt:lpwstr>
  </property>
  <property fmtid="{D5CDD505-2E9C-101B-9397-08002B2CF9AE}" pid="9" name="ScaleCrop">
    <vt:bool>0</vt:bool>
  </property>
  <property fmtid="{D5CDD505-2E9C-101B-9397-08002B2CF9AE}" pid="10" name="ShareDoc">
    <vt:bool>0</vt:bool>
  </property>
  <property fmtid="{D5CDD505-2E9C-101B-9397-08002B2CF9AE}" pid="11" name="Slides">
    <vt:i4>20</vt:i4>
  </property>
</Properties>
</file>